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15" r:id="rId1"/>
  </p:sldMasterIdLst>
  <p:notesMasterIdLst>
    <p:notesMasterId r:id="rId9"/>
  </p:notesMasterIdLst>
  <p:sldIdLst>
    <p:sldId id="274" r:id="rId2"/>
    <p:sldId id="275" r:id="rId3"/>
    <p:sldId id="276" r:id="rId4"/>
    <p:sldId id="277" r:id="rId5"/>
    <p:sldId id="278" r:id="rId6"/>
    <p:sldId id="279" r:id="rId7"/>
    <p:sldId id="280" r:id="rId8"/>
  </p:sldIdLst>
  <p:sldSz cx="9144000" cy="5143500" type="screen16x9"/>
  <p:notesSz cx="6858000" cy="9144000"/>
  <p:embeddedFontLst>
    <p:embeddedFont>
      <p:font typeface="DM Sans" panose="020B0604020202020204" charset="0"/>
      <p:regular r:id="rId10"/>
      <p:bold r:id="rId11"/>
      <p:italic r:id="rId12"/>
      <p:boldItalic r:id="rId13"/>
    </p:embeddedFont>
    <p:embeddedFont>
      <p:font typeface="Helvetica Neue Light" panose="020B0604020202020204" charset="0"/>
      <p:regular r:id="rId14"/>
      <p:bold r:id="rId15"/>
      <p:italic r:id="rId16"/>
      <p:boldItalic r:id="rId1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83">
          <p15:clr>
            <a:srgbClr val="A4A3A4"/>
          </p15:clr>
        </p15:guide>
        <p15:guide id="2" pos="288">
          <p15:clr>
            <a:srgbClr val="A4A3A4"/>
          </p15:clr>
        </p15:guide>
        <p15:guide id="3" pos="5459">
          <p15:clr>
            <a:srgbClr val="9AA0A6"/>
          </p15:clr>
        </p15:guide>
        <p15:guide id="4" orient="horz" pos="2891">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7" d="100"/>
          <a:sy n="107" d="100"/>
        </p:scale>
        <p:origin x="754" y="82"/>
      </p:cViewPr>
      <p:guideLst>
        <p:guide orient="horz" pos="283"/>
        <p:guide pos="288"/>
        <p:guide pos="5459"/>
        <p:guide orient="horz" pos="2891"/>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4.fntdata"/><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font" Target="fonts/font3.fntdata"/><Relationship Id="rId17" Type="http://schemas.openxmlformats.org/officeDocument/2006/relationships/font" Target="fonts/font8.fntdata"/><Relationship Id="rId2" Type="http://schemas.openxmlformats.org/officeDocument/2006/relationships/slide" Target="slides/slide1.xml"/><Relationship Id="rId16" Type="http://schemas.openxmlformats.org/officeDocument/2006/relationships/font" Target="fonts/font7.fntdata"/><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2.fntdata"/><Relationship Id="rId5" Type="http://schemas.openxmlformats.org/officeDocument/2006/relationships/slide" Target="slides/slide4.xml"/><Relationship Id="rId15" Type="http://schemas.openxmlformats.org/officeDocument/2006/relationships/font" Target="fonts/font6.fntdata"/><Relationship Id="rId10" Type="http://schemas.openxmlformats.org/officeDocument/2006/relationships/font" Target="fonts/font1.fntdata"/><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notesMaster" Target="notesMasters/notesMaster1.xml"/><Relationship Id="rId14" Type="http://schemas.openxmlformats.org/officeDocument/2006/relationships/font" Target="fonts/font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
        <p:cNvGrpSpPr/>
        <p:nvPr/>
      </p:nvGrpSpPr>
      <p:grpSpPr>
        <a:xfrm>
          <a:off x="0" y="0"/>
          <a:ext cx="0" cy="0"/>
          <a:chOff x="0" y="0"/>
          <a:chExt cx="0" cy="0"/>
        </a:xfrm>
      </p:grpSpPr>
      <p:sp>
        <p:nvSpPr>
          <p:cNvPr id="540" name="Google Shape;540;g155a4ff4588_0_6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41" name="Google Shape;541;g155a4ff4588_0_64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Editar: número y nombre de clase donde se plantea el tercer desafío</a:t>
            </a:r>
            <a:endParaRPr>
              <a:solidFill>
                <a:schemeClr val="dk1"/>
              </a:solidFill>
              <a:latin typeface="DM Sans"/>
              <a:ea typeface="DM Sans"/>
              <a:cs typeface="DM Sans"/>
              <a:sym typeface="DM Sans"/>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5"/>
        <p:cNvGrpSpPr/>
        <p:nvPr/>
      </p:nvGrpSpPr>
      <p:grpSpPr>
        <a:xfrm>
          <a:off x="0" y="0"/>
          <a:ext cx="0" cy="0"/>
          <a:chOff x="0" y="0"/>
          <a:chExt cx="0" cy="0"/>
        </a:xfrm>
      </p:grpSpPr>
      <p:sp>
        <p:nvSpPr>
          <p:cNvPr id="546" name="Google Shape;546;g155a4ff4588_0_6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7" name="Google Shape;547;g155a4ff4588_0_6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4"/>
        <p:cNvGrpSpPr/>
        <p:nvPr/>
      </p:nvGrpSpPr>
      <p:grpSpPr>
        <a:xfrm>
          <a:off x="0" y="0"/>
          <a:ext cx="0" cy="0"/>
          <a:chOff x="0" y="0"/>
          <a:chExt cx="0" cy="0"/>
        </a:xfrm>
      </p:grpSpPr>
      <p:sp>
        <p:nvSpPr>
          <p:cNvPr id="555" name="Google Shape;555;g155a4ff4588_0_6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6" name="Google Shape;556;g155a4ff4588_0_6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p:cNvGrpSpPr/>
        <p:nvPr/>
      </p:nvGrpSpPr>
      <p:grpSpPr>
        <a:xfrm>
          <a:off x="0" y="0"/>
          <a:ext cx="0" cy="0"/>
          <a:chOff x="0" y="0"/>
          <a:chExt cx="0" cy="0"/>
        </a:xfrm>
      </p:grpSpPr>
      <p:sp>
        <p:nvSpPr>
          <p:cNvPr id="568" name="Google Shape;568;g155a4ff4588_0_7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9" name="Google Shape;569;g155a4ff4588_0_7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1"/>
        <p:cNvGrpSpPr/>
        <p:nvPr/>
      </p:nvGrpSpPr>
      <p:grpSpPr>
        <a:xfrm>
          <a:off x="0" y="0"/>
          <a:ext cx="0" cy="0"/>
          <a:chOff x="0" y="0"/>
          <a:chExt cx="0" cy="0"/>
        </a:xfrm>
      </p:grpSpPr>
      <p:sp>
        <p:nvSpPr>
          <p:cNvPr id="582" name="Google Shape;582;g155a4ff4588_0_6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3" name="Google Shape;583;g155a4ff4588_0_6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Google Shape;595;g155a4ff4588_0_7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6" name="Google Shape;596;g155a4ff4588_0_7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7"/>
        <p:cNvGrpSpPr/>
        <p:nvPr/>
      </p:nvGrpSpPr>
      <p:grpSpPr>
        <a:xfrm>
          <a:off x="0" y="0"/>
          <a:ext cx="0" cy="0"/>
          <a:chOff x="0" y="0"/>
          <a:chExt cx="0" cy="0"/>
        </a:xfrm>
      </p:grpSpPr>
      <p:sp>
        <p:nvSpPr>
          <p:cNvPr id="608" name="Google Shape;608;g155a4ff4588_0_6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9" name="Google Shape;609;g155a4ff4588_0_6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03-A">
  <p:cSld name="SECTION_HEADER_1_1">
    <p:bg>
      <p:bgPr>
        <a:blipFill>
          <a:blip r:embed="rId2">
            <a:alphaModFix/>
          </a:blip>
          <a:stretch>
            <a:fillRect/>
          </a:stretch>
        </a:blipFill>
        <a:effectLst/>
      </p:bgPr>
    </p:bg>
    <p:spTree>
      <p:nvGrpSpPr>
        <p:cNvPr id="1" name="Shape 182"/>
        <p:cNvGrpSpPr/>
        <p:nvPr/>
      </p:nvGrpSpPr>
      <p:grpSpPr>
        <a:xfrm>
          <a:off x="0" y="0"/>
          <a:ext cx="0" cy="0"/>
          <a:chOff x="0" y="0"/>
          <a:chExt cx="0" cy="0"/>
        </a:xfrm>
      </p:grpSpPr>
      <p:pic>
        <p:nvPicPr>
          <p:cNvPr id="183" name="Google Shape;183;p55"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02-A">
  <p:cSld name="SECTION_HEADER_1_1_1_1_1_1_1_1_1_1">
    <p:bg>
      <p:bgPr>
        <a:blipFill>
          <a:blip r:embed="rId2">
            <a:alphaModFix/>
          </a:blip>
          <a:stretch>
            <a:fillRect/>
          </a:stretch>
        </a:blipFill>
        <a:effectLst/>
      </p:bgPr>
    </p:bg>
    <p:spTree>
      <p:nvGrpSpPr>
        <p:cNvPr id="1" name="Shape 203"/>
        <p:cNvGrpSpPr/>
        <p:nvPr/>
      </p:nvGrpSpPr>
      <p:grpSpPr>
        <a:xfrm>
          <a:off x="0" y="0"/>
          <a:ext cx="0" cy="0"/>
          <a:chOff x="0" y="0"/>
          <a:chExt cx="0" cy="0"/>
        </a:xfrm>
      </p:grpSpPr>
      <p:pic>
        <p:nvPicPr>
          <p:cNvPr id="204" name="Google Shape;204;p64"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Diseño personalizado 2">
  <p:cSld name="CUSTOM_37">
    <p:spTree>
      <p:nvGrpSpPr>
        <p:cNvPr id="1" name="Shape 205"/>
        <p:cNvGrpSpPr/>
        <p:nvPr/>
      </p:nvGrpSpPr>
      <p:grpSpPr>
        <a:xfrm>
          <a:off x="0" y="0"/>
          <a:ext cx="0" cy="0"/>
          <a:chOff x="0" y="0"/>
          <a:chExt cx="0" cy="0"/>
        </a:xfrm>
      </p:grpSpPr>
      <p:pic>
        <p:nvPicPr>
          <p:cNvPr id="206" name="Google Shape;206;p65"/>
          <p:cNvPicPr preferRelativeResize="0"/>
          <p:nvPr/>
        </p:nvPicPr>
        <p:blipFill rotWithShape="1">
          <a:blip r:embed="rId2">
            <a:alphaModFix/>
          </a:blip>
          <a:srcRect/>
          <a:stretch/>
        </p:blipFill>
        <p:spPr>
          <a:xfrm>
            <a:off x="7800200" y="4740050"/>
            <a:ext cx="1057500" cy="24615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co 1" type="title">
  <p:cSld name="TITLE">
    <p:spTree>
      <p:nvGrpSpPr>
        <p:cNvPr id="1" name="Shape 184"/>
        <p:cNvGrpSpPr/>
        <p:nvPr/>
      </p:nvGrpSpPr>
      <p:grpSpPr>
        <a:xfrm>
          <a:off x="0" y="0"/>
          <a:ext cx="0" cy="0"/>
          <a:chOff x="0" y="0"/>
          <a:chExt cx="0" cy="0"/>
        </a:xfrm>
      </p:grpSpPr>
      <p:sp>
        <p:nvSpPr>
          <p:cNvPr id="185" name="Google Shape;185;p56"/>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4000"/>
              <a:buFont typeface="DM Sans"/>
              <a:buNone/>
              <a:defRPr sz="4000" b="1">
                <a:latin typeface="DM Sans"/>
                <a:ea typeface="DM Sans"/>
                <a:cs typeface="DM Sans"/>
                <a:sym typeface="DM Sans"/>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86" name="Google Shape;186;p56"/>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000"/>
              <a:buFont typeface="Helvetica Neue Light"/>
              <a:buNone/>
              <a:defRPr sz="2000">
                <a:latin typeface="Helvetica Neue Light"/>
                <a:ea typeface="Helvetica Neue Light"/>
                <a:cs typeface="Helvetica Neue Light"/>
                <a:sym typeface="Helvetica Neue Light"/>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pic>
        <p:nvPicPr>
          <p:cNvPr id="187" name="Google Shape;187;p56" title="logo CoderHouse"/>
          <p:cNvPicPr preferRelativeResize="0"/>
          <p:nvPr/>
        </p:nvPicPr>
        <p:blipFill rotWithShape="1">
          <a:blip r:embed="rId2">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Fondo blanco">
  <p:cSld name="SECTION_HEADER_1_1_1_1_1_1_1_1">
    <p:spTree>
      <p:nvGrpSpPr>
        <p:cNvPr id="1" name="Shape 188"/>
        <p:cNvGrpSpPr/>
        <p:nvPr/>
      </p:nvGrpSpPr>
      <p:grpSpPr>
        <a:xfrm>
          <a:off x="0" y="0"/>
          <a:ext cx="0" cy="0"/>
          <a:chOff x="0" y="0"/>
          <a:chExt cx="0" cy="0"/>
        </a:xfrm>
      </p:grpSpPr>
      <p:pic>
        <p:nvPicPr>
          <p:cNvPr id="189" name="Google Shape;189;p57" title="logo coderhouse"/>
          <p:cNvPicPr preferRelativeResize="0"/>
          <p:nvPr/>
        </p:nvPicPr>
        <p:blipFill rotWithShape="1">
          <a:blip r:embed="rId2">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n imagen">
  <p:cSld name="SECTION_HEADER_1_1_1_1_1_1_1">
    <p:bg>
      <p:bgPr>
        <a:blipFill>
          <a:blip r:embed="rId2">
            <a:alphaModFix/>
          </a:blip>
          <a:stretch>
            <a:fillRect/>
          </a:stretch>
        </a:blipFill>
        <a:effectLst/>
      </p:bgPr>
    </p:bg>
    <p:spTree>
      <p:nvGrpSpPr>
        <p:cNvPr id="1" name="Shape 190"/>
        <p:cNvGrpSpPr/>
        <p:nvPr/>
      </p:nvGrpSpPr>
      <p:grpSpPr>
        <a:xfrm>
          <a:off x="0" y="0"/>
          <a:ext cx="0" cy="0"/>
          <a:chOff x="0" y="0"/>
          <a:chExt cx="0" cy="0"/>
        </a:xfrm>
      </p:grpSpPr>
      <p:sp>
        <p:nvSpPr>
          <p:cNvPr id="191" name="Google Shape;191;p58"/>
          <p:cNvSpPr/>
          <p:nvPr/>
        </p:nvSpPr>
        <p:spPr>
          <a:xfrm>
            <a:off x="6592475" y="0"/>
            <a:ext cx="2551500" cy="5143500"/>
          </a:xfrm>
          <a:prstGeom prst="rect">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92" name="Google Shape;192;p58"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02-B">
  <p:cSld name="SECTION_HEADER_1">
    <p:bg>
      <p:bgPr>
        <a:blipFill>
          <a:blip r:embed="rId2">
            <a:alphaModFix/>
          </a:blip>
          <a:stretch>
            <a:fillRect/>
          </a:stretch>
        </a:blipFill>
        <a:effectLst/>
      </p:bgPr>
    </p:bg>
    <p:spTree>
      <p:nvGrpSpPr>
        <p:cNvPr id="1" name="Shape 193"/>
        <p:cNvGrpSpPr/>
        <p:nvPr/>
      </p:nvGrpSpPr>
      <p:grpSpPr>
        <a:xfrm>
          <a:off x="0" y="0"/>
          <a:ext cx="0" cy="0"/>
          <a:chOff x="0" y="0"/>
          <a:chExt cx="0" cy="0"/>
        </a:xfrm>
      </p:grpSpPr>
      <p:pic>
        <p:nvPicPr>
          <p:cNvPr id="194" name="Google Shape;194;p59" title="logo coderhouse"/>
          <p:cNvPicPr preferRelativeResize="0"/>
          <p:nvPr/>
        </p:nvPicPr>
        <p:blipFill rotWithShape="1">
          <a:blip r:embed="rId3">
            <a:alphaModFix/>
          </a:blip>
          <a:srcRect/>
          <a:stretch/>
        </p:blipFill>
        <p:spPr>
          <a:xfrm>
            <a:off x="7874775" y="4720250"/>
            <a:ext cx="1024025" cy="211625"/>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rátula 1">
  <p:cSld name="SECTION_HEADER_1_1_1">
    <p:bg>
      <p:bgPr>
        <a:blipFill>
          <a:blip r:embed="rId2">
            <a:alphaModFix/>
          </a:blip>
          <a:stretch>
            <a:fillRect/>
          </a:stretch>
        </a:blipFill>
        <a:effectLst/>
      </p:bgPr>
    </p:bg>
    <p:spTree>
      <p:nvGrpSpPr>
        <p:cNvPr id="1" name="Shape 195"/>
        <p:cNvGrpSpPr/>
        <p:nvPr/>
      </p:nvGrpSpPr>
      <p:grpSpPr>
        <a:xfrm>
          <a:off x="0" y="0"/>
          <a:ext cx="0" cy="0"/>
          <a:chOff x="0" y="0"/>
          <a:chExt cx="0" cy="0"/>
        </a:xfrm>
      </p:grpSpPr>
      <p:pic>
        <p:nvPicPr>
          <p:cNvPr id="196" name="Google Shape;196;p60"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rátula 2">
  <p:cSld name="SECTION_HEADER_1_1_1_1">
    <p:bg>
      <p:bgPr>
        <a:blipFill>
          <a:blip r:embed="rId2">
            <a:alphaModFix/>
          </a:blip>
          <a:stretch>
            <a:fillRect/>
          </a:stretch>
        </a:blipFill>
        <a:effectLst/>
      </p:bgPr>
    </p:bg>
    <p:spTree>
      <p:nvGrpSpPr>
        <p:cNvPr id="1" name="Shape 197"/>
        <p:cNvGrpSpPr/>
        <p:nvPr/>
      </p:nvGrpSpPr>
      <p:grpSpPr>
        <a:xfrm>
          <a:off x="0" y="0"/>
          <a:ext cx="0" cy="0"/>
          <a:chOff x="0" y="0"/>
          <a:chExt cx="0" cy="0"/>
        </a:xfrm>
      </p:grpSpPr>
      <p:pic>
        <p:nvPicPr>
          <p:cNvPr id="198" name="Google Shape;198;p61"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rátula 3">
  <p:cSld name="SECTION_HEADER_1_1_1_1_1">
    <p:bg>
      <p:bgPr>
        <a:blipFill>
          <a:blip r:embed="rId2">
            <a:alphaModFix/>
          </a:blip>
          <a:stretch>
            <a:fillRect/>
          </a:stretch>
        </a:blipFill>
        <a:effectLst/>
      </p:bgPr>
    </p:bg>
    <p:spTree>
      <p:nvGrpSpPr>
        <p:cNvPr id="1" name="Shape 199"/>
        <p:cNvGrpSpPr/>
        <p:nvPr/>
      </p:nvGrpSpPr>
      <p:grpSpPr>
        <a:xfrm>
          <a:off x="0" y="0"/>
          <a:ext cx="0" cy="0"/>
          <a:chOff x="0" y="0"/>
          <a:chExt cx="0" cy="0"/>
        </a:xfrm>
      </p:grpSpPr>
      <p:pic>
        <p:nvPicPr>
          <p:cNvPr id="200" name="Google Shape;200;p62"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03-B">
  <p:cSld name="SECTION_HEADER_1_1_1_1_1_1_1_1_1">
    <p:bg>
      <p:bgPr>
        <a:blipFill>
          <a:blip r:embed="rId2">
            <a:alphaModFix/>
          </a:blip>
          <a:stretch>
            <a:fillRect/>
          </a:stretch>
        </a:blipFill>
        <a:effectLst/>
      </p:bgPr>
    </p:bg>
    <p:spTree>
      <p:nvGrpSpPr>
        <p:cNvPr id="1" name="Shape 201"/>
        <p:cNvGrpSpPr/>
        <p:nvPr/>
      </p:nvGrpSpPr>
      <p:grpSpPr>
        <a:xfrm>
          <a:off x="0" y="0"/>
          <a:ext cx="0" cy="0"/>
          <a:chOff x="0" y="0"/>
          <a:chExt cx="0" cy="0"/>
        </a:xfrm>
      </p:grpSpPr>
      <p:pic>
        <p:nvPicPr>
          <p:cNvPr id="202" name="Google Shape;202;p63"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176"/>
        <p:cNvGrpSpPr/>
        <p:nvPr/>
      </p:nvGrpSpPr>
      <p:grpSpPr>
        <a:xfrm>
          <a:off x="0" y="0"/>
          <a:ext cx="0" cy="0"/>
          <a:chOff x="0" y="0"/>
          <a:chExt cx="0" cy="0"/>
        </a:xfrm>
      </p:grpSpPr>
      <p:sp>
        <p:nvSpPr>
          <p:cNvPr id="177" name="Google Shape;177;p5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178" name="Google Shape;178;p5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179" name="Google Shape;179;p5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419"/>
              <a:t>‹Nº›</a:t>
            </a:fld>
            <a:endParaRPr/>
          </a:p>
        </p:txBody>
      </p:sp>
    </p:spTree>
  </p:cSld>
  <p:clrMap bg1="lt1" tx1="dk1" bg2="dk2" tx2="lt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42"/>
        <p:cNvGrpSpPr/>
        <p:nvPr/>
      </p:nvGrpSpPr>
      <p:grpSpPr>
        <a:xfrm>
          <a:off x="0" y="0"/>
          <a:ext cx="0" cy="0"/>
          <a:chOff x="0" y="0"/>
          <a:chExt cx="0" cy="0"/>
        </a:xfrm>
      </p:grpSpPr>
      <p:sp>
        <p:nvSpPr>
          <p:cNvPr id="543" name="Google Shape;543;p87"/>
          <p:cNvSpPr txBox="1"/>
          <p:nvPr/>
        </p:nvSpPr>
        <p:spPr>
          <a:xfrm>
            <a:off x="1461300" y="2202300"/>
            <a:ext cx="62214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419" sz="4000" b="1">
                <a:solidFill>
                  <a:schemeClr val="dk1"/>
                </a:solidFill>
                <a:latin typeface="DM Sans"/>
                <a:ea typeface="DM Sans"/>
                <a:cs typeface="DM Sans"/>
                <a:sym typeface="DM Sans"/>
              </a:rPr>
              <a:t>Router y Multer</a:t>
            </a:r>
            <a:endParaRPr sz="4000" b="1" i="0" u="none" strike="noStrike" cap="none">
              <a:solidFill>
                <a:schemeClr val="dk1"/>
              </a:solidFill>
              <a:latin typeface="DM Sans"/>
              <a:ea typeface="DM Sans"/>
              <a:cs typeface="DM Sans"/>
              <a:sym typeface="DM Sans"/>
            </a:endParaRPr>
          </a:p>
        </p:txBody>
      </p:sp>
      <p:sp>
        <p:nvSpPr>
          <p:cNvPr id="544" name="Google Shape;544;p87"/>
          <p:cNvSpPr txBox="1"/>
          <p:nvPr/>
        </p:nvSpPr>
        <p:spPr>
          <a:xfrm>
            <a:off x="1461300" y="1665250"/>
            <a:ext cx="6221400" cy="4617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s-419" sz="1800">
                <a:solidFill>
                  <a:schemeClr val="dk1"/>
                </a:solidFill>
                <a:latin typeface="DM Sans"/>
                <a:ea typeface="DM Sans"/>
                <a:cs typeface="DM Sans"/>
                <a:sym typeface="DM Sans"/>
              </a:rPr>
              <a:t>MÓDULO I - CLASE 08</a:t>
            </a:r>
            <a:endParaRPr sz="1600" b="0" i="0" u="none" strike="noStrike" cap="none">
              <a:solidFill>
                <a:schemeClr val="dk1"/>
              </a:solidFill>
              <a:latin typeface="DM Sans"/>
              <a:ea typeface="DM Sans"/>
              <a:cs typeface="DM Sans"/>
              <a:sym typeface="DM Sans"/>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48"/>
        <p:cNvGrpSpPr/>
        <p:nvPr/>
      </p:nvGrpSpPr>
      <p:grpSpPr>
        <a:xfrm>
          <a:off x="0" y="0"/>
          <a:ext cx="0" cy="0"/>
          <a:chOff x="0" y="0"/>
          <a:chExt cx="0" cy="0"/>
        </a:xfrm>
      </p:grpSpPr>
      <p:grpSp>
        <p:nvGrpSpPr>
          <p:cNvPr id="549" name="Google Shape;549;p88"/>
          <p:cNvGrpSpPr/>
          <p:nvPr/>
        </p:nvGrpSpPr>
        <p:grpSpPr>
          <a:xfrm>
            <a:off x="4202551" y="905623"/>
            <a:ext cx="738900" cy="738900"/>
            <a:chOff x="7208351" y="2467173"/>
            <a:chExt cx="738900" cy="738900"/>
          </a:xfrm>
        </p:grpSpPr>
        <p:sp>
          <p:nvSpPr>
            <p:cNvPr id="550" name="Google Shape;550;p88"/>
            <p:cNvSpPr/>
            <p:nvPr/>
          </p:nvSpPr>
          <p:spPr>
            <a:xfrm>
              <a:off x="7208351" y="2467173"/>
              <a:ext cx="738900" cy="738900"/>
            </a:xfrm>
            <a:prstGeom prst="ellipse">
              <a:avLst/>
            </a:prstGeom>
            <a:solidFill>
              <a:srgbClr val="EAF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51" name="Google Shape;551;p88" title="ícono de entrega final"/>
            <p:cNvPicPr preferRelativeResize="0"/>
            <p:nvPr/>
          </p:nvPicPr>
          <p:blipFill>
            <a:blip r:embed="rId3">
              <a:alphaModFix/>
            </a:blip>
            <a:stretch>
              <a:fillRect/>
            </a:stretch>
          </p:blipFill>
          <p:spPr>
            <a:xfrm>
              <a:off x="7352500" y="2611301"/>
              <a:ext cx="450600" cy="450622"/>
            </a:xfrm>
            <a:prstGeom prst="rect">
              <a:avLst/>
            </a:prstGeom>
            <a:noFill/>
            <a:ln>
              <a:noFill/>
            </a:ln>
          </p:spPr>
        </p:pic>
      </p:grpSp>
      <p:sp>
        <p:nvSpPr>
          <p:cNvPr id="552" name="Google Shape;552;p88"/>
          <p:cNvSpPr txBox="1"/>
          <p:nvPr/>
        </p:nvSpPr>
        <p:spPr>
          <a:xfrm>
            <a:off x="1461300" y="1836688"/>
            <a:ext cx="6221400" cy="12930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s-419" sz="4000" b="1">
                <a:solidFill>
                  <a:schemeClr val="dk1"/>
                </a:solidFill>
                <a:highlight>
                  <a:srgbClr val="EAFF6A"/>
                </a:highlight>
                <a:latin typeface="DM Sans"/>
                <a:ea typeface="DM Sans"/>
                <a:cs typeface="DM Sans"/>
                <a:sym typeface="DM Sans"/>
              </a:rPr>
              <a:t>Primera pre-entrega</a:t>
            </a:r>
            <a:r>
              <a:rPr lang="es-419" sz="4000" b="1">
                <a:solidFill>
                  <a:schemeClr val="dk1"/>
                </a:solidFill>
                <a:latin typeface="DM Sans"/>
                <a:ea typeface="DM Sans"/>
                <a:cs typeface="DM Sans"/>
                <a:sym typeface="DM Sans"/>
              </a:rPr>
              <a:t> </a:t>
            </a:r>
            <a:endParaRPr sz="4000" b="1">
              <a:solidFill>
                <a:schemeClr val="dk1"/>
              </a:solidFill>
              <a:latin typeface="DM Sans"/>
              <a:ea typeface="DM Sans"/>
              <a:cs typeface="DM Sans"/>
              <a:sym typeface="DM Sans"/>
            </a:endParaRPr>
          </a:p>
          <a:p>
            <a:pPr marL="0" lvl="0" indent="0" algn="ctr" rtl="0">
              <a:lnSpc>
                <a:spcPct val="90000"/>
              </a:lnSpc>
              <a:spcBef>
                <a:spcPts val="0"/>
              </a:spcBef>
              <a:spcAft>
                <a:spcPts val="0"/>
              </a:spcAft>
              <a:buNone/>
            </a:pPr>
            <a:r>
              <a:rPr lang="es-419" sz="4000" b="1">
                <a:solidFill>
                  <a:schemeClr val="dk1"/>
                </a:solidFill>
                <a:latin typeface="DM Sans"/>
                <a:ea typeface="DM Sans"/>
                <a:cs typeface="DM Sans"/>
                <a:sym typeface="DM Sans"/>
              </a:rPr>
              <a:t>de tu Proyecto final</a:t>
            </a:r>
            <a:endParaRPr sz="4000" b="1">
              <a:solidFill>
                <a:schemeClr val="dk1"/>
              </a:solidFill>
              <a:highlight>
                <a:srgbClr val="EAFF6A"/>
              </a:highlight>
              <a:latin typeface="DM Sans"/>
              <a:ea typeface="DM Sans"/>
              <a:cs typeface="DM Sans"/>
              <a:sym typeface="DM Sans"/>
            </a:endParaRPr>
          </a:p>
        </p:txBody>
      </p:sp>
      <p:sp>
        <p:nvSpPr>
          <p:cNvPr id="553" name="Google Shape;553;p88"/>
          <p:cNvSpPr txBox="1"/>
          <p:nvPr/>
        </p:nvSpPr>
        <p:spPr>
          <a:xfrm>
            <a:off x="987300" y="3129675"/>
            <a:ext cx="7169400" cy="1416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419" sz="2000">
                <a:solidFill>
                  <a:srgbClr val="999999"/>
                </a:solidFill>
                <a:latin typeface="DM Sans"/>
                <a:ea typeface="DM Sans"/>
                <a:cs typeface="DM Sans"/>
                <a:sym typeface="DM Sans"/>
              </a:rPr>
              <a:t>Se desarrollará un servidor que contenga los endpoints y servicios necesarios para gestionar los productos y carritos de compra en el e-commerce</a:t>
            </a:r>
            <a:endParaRPr sz="2000">
              <a:solidFill>
                <a:srgbClr val="999999"/>
              </a:solidFill>
              <a:latin typeface="DM Sans"/>
              <a:ea typeface="DM Sans"/>
              <a:cs typeface="DM Sans"/>
              <a:sym typeface="DM Sans"/>
            </a:endParaRPr>
          </a:p>
          <a:p>
            <a:pPr marL="0" lvl="0" indent="0" algn="ctr" rtl="0">
              <a:spcBef>
                <a:spcPts val="0"/>
              </a:spcBef>
              <a:spcAft>
                <a:spcPts val="0"/>
              </a:spcAft>
              <a:buNone/>
            </a:pPr>
            <a:endParaRPr sz="2000" b="1">
              <a:solidFill>
                <a:srgbClr val="999999"/>
              </a:solidFill>
              <a:latin typeface="DM Sans"/>
              <a:ea typeface="DM Sans"/>
              <a:cs typeface="DM Sans"/>
              <a:sym typeface="DM San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57"/>
        <p:cNvGrpSpPr/>
        <p:nvPr/>
      </p:nvGrpSpPr>
      <p:grpSpPr>
        <a:xfrm>
          <a:off x="0" y="0"/>
          <a:ext cx="0" cy="0"/>
          <a:chOff x="0" y="0"/>
          <a:chExt cx="0" cy="0"/>
        </a:xfrm>
      </p:grpSpPr>
      <p:grpSp>
        <p:nvGrpSpPr>
          <p:cNvPr id="558" name="Google Shape;558;p89"/>
          <p:cNvGrpSpPr/>
          <p:nvPr/>
        </p:nvGrpSpPr>
        <p:grpSpPr>
          <a:xfrm>
            <a:off x="457356" y="468297"/>
            <a:ext cx="431074" cy="431074"/>
            <a:chOff x="7208351" y="2467173"/>
            <a:chExt cx="738900" cy="738900"/>
          </a:xfrm>
        </p:grpSpPr>
        <p:sp>
          <p:nvSpPr>
            <p:cNvPr id="559" name="Google Shape;559;p89"/>
            <p:cNvSpPr/>
            <p:nvPr/>
          </p:nvSpPr>
          <p:spPr>
            <a:xfrm>
              <a:off x="7208351" y="2467173"/>
              <a:ext cx="738900" cy="738900"/>
            </a:xfrm>
            <a:prstGeom prst="ellipse">
              <a:avLst/>
            </a:prstGeom>
            <a:solidFill>
              <a:srgbClr val="EAF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60" name="Google Shape;560;p89" title="ícono de entrega final"/>
            <p:cNvPicPr preferRelativeResize="0"/>
            <p:nvPr/>
          </p:nvPicPr>
          <p:blipFill>
            <a:blip r:embed="rId3">
              <a:alphaModFix/>
            </a:blip>
            <a:stretch>
              <a:fillRect/>
            </a:stretch>
          </p:blipFill>
          <p:spPr>
            <a:xfrm>
              <a:off x="7352500" y="2611301"/>
              <a:ext cx="450600" cy="450622"/>
            </a:xfrm>
            <a:prstGeom prst="rect">
              <a:avLst/>
            </a:prstGeom>
            <a:noFill/>
            <a:ln>
              <a:noFill/>
            </a:ln>
          </p:spPr>
        </p:pic>
      </p:grpSp>
      <p:sp>
        <p:nvSpPr>
          <p:cNvPr id="561" name="Google Shape;561;p89"/>
          <p:cNvSpPr txBox="1"/>
          <p:nvPr/>
        </p:nvSpPr>
        <p:spPr>
          <a:xfrm>
            <a:off x="501450" y="1081750"/>
            <a:ext cx="7310100" cy="7389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419" sz="4000" b="1">
                <a:solidFill>
                  <a:schemeClr val="dk1"/>
                </a:solidFill>
                <a:latin typeface="DM Sans"/>
                <a:ea typeface="DM Sans"/>
                <a:cs typeface="DM Sans"/>
                <a:sym typeface="DM Sans"/>
              </a:rPr>
              <a:t>Primera entrega</a:t>
            </a:r>
            <a:endParaRPr sz="4000" b="1">
              <a:solidFill>
                <a:schemeClr val="dk1"/>
              </a:solidFill>
              <a:latin typeface="DM Sans"/>
              <a:ea typeface="DM Sans"/>
              <a:cs typeface="DM Sans"/>
              <a:sym typeface="DM Sans"/>
            </a:endParaRPr>
          </a:p>
        </p:txBody>
      </p:sp>
      <p:pic>
        <p:nvPicPr>
          <p:cNvPr id="562" name="Google Shape;562;p89"/>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563" name="Google Shape;563;p89"/>
          <p:cNvSpPr txBox="1"/>
          <p:nvPr/>
        </p:nvSpPr>
        <p:spPr>
          <a:xfrm>
            <a:off x="930550" y="468275"/>
            <a:ext cx="31992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419" sz="1600">
                <a:solidFill>
                  <a:schemeClr val="dk1"/>
                </a:solidFill>
                <a:latin typeface="DM Sans"/>
                <a:ea typeface="DM Sans"/>
                <a:cs typeface="DM Sans"/>
                <a:sym typeface="DM Sans"/>
              </a:rPr>
              <a:t>ENTREGA DEL PROYECTO FINAL</a:t>
            </a:r>
            <a:endParaRPr>
              <a:latin typeface="DM Sans"/>
              <a:ea typeface="DM Sans"/>
              <a:cs typeface="DM Sans"/>
              <a:sym typeface="DM Sans"/>
            </a:endParaRPr>
          </a:p>
        </p:txBody>
      </p:sp>
      <p:sp>
        <p:nvSpPr>
          <p:cNvPr id="564" name="Google Shape;564;p89"/>
          <p:cNvSpPr txBox="1"/>
          <p:nvPr/>
        </p:nvSpPr>
        <p:spPr>
          <a:xfrm>
            <a:off x="533550" y="1831975"/>
            <a:ext cx="4070100" cy="17016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0"/>
              </a:spcBef>
              <a:spcAft>
                <a:spcPts val="0"/>
              </a:spcAft>
              <a:buNone/>
            </a:pPr>
            <a:r>
              <a:rPr lang="es-419" sz="1350" b="1">
                <a:latin typeface="DM Sans"/>
                <a:ea typeface="DM Sans"/>
                <a:cs typeface="DM Sans"/>
                <a:sym typeface="DM Sans"/>
              </a:rPr>
              <a:t>Se debe entregar</a:t>
            </a:r>
            <a:endParaRPr sz="1350" b="1">
              <a:latin typeface="DM Sans"/>
              <a:ea typeface="DM Sans"/>
              <a:cs typeface="DM Sans"/>
              <a:sym typeface="DM Sans"/>
            </a:endParaRPr>
          </a:p>
          <a:p>
            <a:pPr marL="0" lvl="0" indent="0" algn="l" rtl="0">
              <a:lnSpc>
                <a:spcPct val="30000"/>
              </a:lnSpc>
              <a:spcBef>
                <a:spcPts val="0"/>
              </a:spcBef>
              <a:spcAft>
                <a:spcPts val="0"/>
              </a:spcAft>
              <a:buNone/>
            </a:pPr>
            <a:endParaRPr sz="1350" b="1">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r>
              <a:rPr lang="es-419" sz="1350">
                <a:solidFill>
                  <a:schemeClr val="dk1"/>
                </a:solidFill>
                <a:latin typeface="DM Sans"/>
                <a:ea typeface="DM Sans"/>
                <a:cs typeface="DM Sans"/>
                <a:sym typeface="DM Sans"/>
              </a:rPr>
              <a:t>Desarrollar el servidor basado en Node.JS y express, que escuche en el puerto 8080 y disponga de dos grupos de rutas: /products y /carts. Dichos endpoints estarán implementados con el router de express, con las siguientes especificaciones:</a:t>
            </a:r>
            <a:endParaRPr sz="1350">
              <a:solidFill>
                <a:srgbClr val="999999"/>
              </a:solidFill>
              <a:latin typeface="DM Sans"/>
              <a:ea typeface="DM Sans"/>
              <a:cs typeface="DM Sans"/>
              <a:sym typeface="DM Sans"/>
            </a:endParaRPr>
          </a:p>
        </p:txBody>
      </p:sp>
      <p:sp>
        <p:nvSpPr>
          <p:cNvPr id="565" name="Google Shape;565;p89"/>
          <p:cNvSpPr/>
          <p:nvPr/>
        </p:nvSpPr>
        <p:spPr>
          <a:xfrm>
            <a:off x="636450" y="838675"/>
            <a:ext cx="8036700" cy="60600"/>
          </a:xfrm>
          <a:prstGeom prst="rect">
            <a:avLst/>
          </a:prstGeom>
          <a:solidFill>
            <a:srgbClr val="EAF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89"/>
          <p:cNvSpPr txBox="1"/>
          <p:nvPr/>
        </p:nvSpPr>
        <p:spPr>
          <a:xfrm>
            <a:off x="5086050" y="2079325"/>
            <a:ext cx="3000000" cy="226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419" sz="1350">
                <a:solidFill>
                  <a:schemeClr val="dk1"/>
                </a:solidFill>
                <a:latin typeface="DM Sans"/>
                <a:ea typeface="DM Sans"/>
                <a:cs typeface="DM Sans"/>
                <a:sym typeface="DM Sans"/>
              </a:rPr>
              <a:t>Para el manejo de productos, el cual tendrá su router en /api/products/ , configurar las siguientes rutas:</a:t>
            </a:r>
            <a:endParaRPr sz="1350">
              <a:solidFill>
                <a:schemeClr val="dk1"/>
              </a:solidFill>
              <a:latin typeface="DM Sans"/>
              <a:ea typeface="DM Sans"/>
              <a:cs typeface="DM Sans"/>
              <a:sym typeface="DM Sans"/>
            </a:endParaRPr>
          </a:p>
          <a:p>
            <a:pPr marL="457200" lvl="0" indent="-314325" algn="l" rtl="0">
              <a:spcBef>
                <a:spcPts val="0"/>
              </a:spcBef>
              <a:spcAft>
                <a:spcPts val="0"/>
              </a:spcAft>
              <a:buClr>
                <a:schemeClr val="accent4"/>
              </a:buClr>
              <a:buSzPts val="1350"/>
              <a:buFont typeface="DM Sans"/>
              <a:buChar char="✓"/>
            </a:pPr>
            <a:r>
              <a:rPr lang="es-419" sz="1350">
                <a:solidFill>
                  <a:schemeClr val="dk1"/>
                </a:solidFill>
                <a:latin typeface="DM Sans"/>
                <a:ea typeface="DM Sans"/>
                <a:cs typeface="DM Sans"/>
                <a:sym typeface="DM Sans"/>
              </a:rPr>
              <a:t>La ruta raíz GET / deberá listar todos los productos de la base.</a:t>
            </a:r>
            <a:endParaRPr sz="1350">
              <a:solidFill>
                <a:schemeClr val="dk1"/>
              </a:solidFill>
              <a:latin typeface="DM Sans"/>
              <a:ea typeface="DM Sans"/>
              <a:cs typeface="DM Sans"/>
              <a:sym typeface="DM Sans"/>
            </a:endParaRPr>
          </a:p>
          <a:p>
            <a:pPr marL="457200" lvl="0" indent="-314325" algn="l" rtl="0">
              <a:spcBef>
                <a:spcPts val="0"/>
              </a:spcBef>
              <a:spcAft>
                <a:spcPts val="0"/>
              </a:spcAft>
              <a:buClr>
                <a:schemeClr val="accent4"/>
              </a:buClr>
              <a:buSzPts val="1350"/>
              <a:buFont typeface="DM Sans"/>
              <a:buChar char="✓"/>
            </a:pPr>
            <a:r>
              <a:rPr lang="es-419" sz="1350">
                <a:solidFill>
                  <a:schemeClr val="dk1"/>
                </a:solidFill>
                <a:latin typeface="DM Sans"/>
                <a:ea typeface="DM Sans"/>
                <a:cs typeface="DM Sans"/>
                <a:sym typeface="DM Sans"/>
              </a:rPr>
              <a:t>La ruta GET /:pid deberá traer sólo el producto con el id proporcionado</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70"/>
        <p:cNvGrpSpPr/>
        <p:nvPr/>
      </p:nvGrpSpPr>
      <p:grpSpPr>
        <a:xfrm>
          <a:off x="0" y="0"/>
          <a:ext cx="0" cy="0"/>
          <a:chOff x="0" y="0"/>
          <a:chExt cx="0" cy="0"/>
        </a:xfrm>
      </p:grpSpPr>
      <p:grpSp>
        <p:nvGrpSpPr>
          <p:cNvPr id="571" name="Google Shape;571;p90"/>
          <p:cNvGrpSpPr/>
          <p:nvPr/>
        </p:nvGrpSpPr>
        <p:grpSpPr>
          <a:xfrm>
            <a:off x="457356" y="468297"/>
            <a:ext cx="431074" cy="431074"/>
            <a:chOff x="7208351" y="2467173"/>
            <a:chExt cx="738900" cy="738900"/>
          </a:xfrm>
        </p:grpSpPr>
        <p:sp>
          <p:nvSpPr>
            <p:cNvPr id="572" name="Google Shape;572;p90"/>
            <p:cNvSpPr/>
            <p:nvPr/>
          </p:nvSpPr>
          <p:spPr>
            <a:xfrm>
              <a:off x="7208351" y="2467173"/>
              <a:ext cx="738900" cy="738900"/>
            </a:xfrm>
            <a:prstGeom prst="ellipse">
              <a:avLst/>
            </a:prstGeom>
            <a:solidFill>
              <a:srgbClr val="EAF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73" name="Google Shape;573;p90" title="ícono de entrega final"/>
            <p:cNvPicPr preferRelativeResize="0"/>
            <p:nvPr/>
          </p:nvPicPr>
          <p:blipFill>
            <a:blip r:embed="rId3">
              <a:alphaModFix/>
            </a:blip>
            <a:stretch>
              <a:fillRect/>
            </a:stretch>
          </p:blipFill>
          <p:spPr>
            <a:xfrm>
              <a:off x="7352500" y="2611301"/>
              <a:ext cx="450600" cy="450622"/>
            </a:xfrm>
            <a:prstGeom prst="rect">
              <a:avLst/>
            </a:prstGeom>
            <a:noFill/>
            <a:ln>
              <a:noFill/>
            </a:ln>
          </p:spPr>
        </p:pic>
      </p:grpSp>
      <p:sp>
        <p:nvSpPr>
          <p:cNvPr id="574" name="Google Shape;574;p90"/>
          <p:cNvSpPr txBox="1"/>
          <p:nvPr/>
        </p:nvSpPr>
        <p:spPr>
          <a:xfrm>
            <a:off x="501450" y="1081750"/>
            <a:ext cx="7310100" cy="7389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419" sz="4000" b="1">
                <a:solidFill>
                  <a:schemeClr val="dk1"/>
                </a:solidFill>
                <a:latin typeface="DM Sans"/>
                <a:ea typeface="DM Sans"/>
                <a:cs typeface="DM Sans"/>
                <a:sym typeface="DM Sans"/>
              </a:rPr>
              <a:t>Primera entrega</a:t>
            </a:r>
            <a:endParaRPr sz="4000" b="1">
              <a:solidFill>
                <a:schemeClr val="dk1"/>
              </a:solidFill>
              <a:latin typeface="DM Sans"/>
              <a:ea typeface="DM Sans"/>
              <a:cs typeface="DM Sans"/>
              <a:sym typeface="DM Sans"/>
            </a:endParaRPr>
          </a:p>
        </p:txBody>
      </p:sp>
      <p:pic>
        <p:nvPicPr>
          <p:cNvPr id="575" name="Google Shape;575;p90"/>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576" name="Google Shape;576;p90"/>
          <p:cNvSpPr txBox="1"/>
          <p:nvPr/>
        </p:nvSpPr>
        <p:spPr>
          <a:xfrm>
            <a:off x="930550" y="468275"/>
            <a:ext cx="31992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419" sz="1600">
                <a:solidFill>
                  <a:schemeClr val="dk1"/>
                </a:solidFill>
                <a:latin typeface="DM Sans"/>
                <a:ea typeface="DM Sans"/>
                <a:cs typeface="DM Sans"/>
                <a:sym typeface="DM Sans"/>
              </a:rPr>
              <a:t>ENTREGA DEL PROYECTO FINAL</a:t>
            </a:r>
            <a:endParaRPr>
              <a:latin typeface="DM Sans"/>
              <a:ea typeface="DM Sans"/>
              <a:cs typeface="DM Sans"/>
              <a:sym typeface="DM Sans"/>
            </a:endParaRPr>
          </a:p>
        </p:txBody>
      </p:sp>
      <p:sp>
        <p:nvSpPr>
          <p:cNvPr id="577" name="Google Shape;577;p90"/>
          <p:cNvSpPr txBox="1"/>
          <p:nvPr/>
        </p:nvSpPr>
        <p:spPr>
          <a:xfrm>
            <a:off x="457350" y="1908175"/>
            <a:ext cx="4070100" cy="3924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0"/>
              </a:spcBef>
              <a:spcAft>
                <a:spcPts val="0"/>
              </a:spcAft>
              <a:buNone/>
            </a:pPr>
            <a:endParaRPr sz="1350">
              <a:solidFill>
                <a:srgbClr val="999999"/>
              </a:solidFill>
              <a:latin typeface="DM Sans"/>
              <a:ea typeface="DM Sans"/>
              <a:cs typeface="DM Sans"/>
              <a:sym typeface="DM Sans"/>
            </a:endParaRPr>
          </a:p>
        </p:txBody>
      </p:sp>
      <p:sp>
        <p:nvSpPr>
          <p:cNvPr id="578" name="Google Shape;578;p90"/>
          <p:cNvSpPr/>
          <p:nvPr/>
        </p:nvSpPr>
        <p:spPr>
          <a:xfrm>
            <a:off x="636450" y="838675"/>
            <a:ext cx="8036700" cy="60600"/>
          </a:xfrm>
          <a:prstGeom prst="rect">
            <a:avLst/>
          </a:prstGeom>
          <a:solidFill>
            <a:srgbClr val="EAF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90"/>
          <p:cNvSpPr txBox="1"/>
          <p:nvPr/>
        </p:nvSpPr>
        <p:spPr>
          <a:xfrm>
            <a:off x="636450" y="1820650"/>
            <a:ext cx="3970800" cy="2678100"/>
          </a:xfrm>
          <a:prstGeom prst="rect">
            <a:avLst/>
          </a:prstGeom>
          <a:noFill/>
          <a:ln>
            <a:noFill/>
          </a:ln>
        </p:spPr>
        <p:txBody>
          <a:bodyPr spcFirstLastPara="1" wrap="square" lIns="91425" tIns="91425" rIns="91425" bIns="91425" anchor="t" anchorCtr="0">
            <a:spAutoFit/>
          </a:bodyPr>
          <a:lstStyle/>
          <a:p>
            <a:pPr marL="457200" lvl="0" indent="-314325" algn="l" rtl="0">
              <a:spcBef>
                <a:spcPts val="0"/>
              </a:spcBef>
              <a:spcAft>
                <a:spcPts val="0"/>
              </a:spcAft>
              <a:buClr>
                <a:schemeClr val="accent4"/>
              </a:buClr>
              <a:buSzPts val="1350"/>
              <a:buFont typeface="DM Sans"/>
              <a:buChar char="✓"/>
            </a:pPr>
            <a:r>
              <a:rPr lang="es-419" sz="1350">
                <a:solidFill>
                  <a:schemeClr val="dk1"/>
                </a:solidFill>
                <a:latin typeface="DM Sans"/>
                <a:ea typeface="DM Sans"/>
                <a:cs typeface="DM Sans"/>
                <a:sym typeface="DM Sans"/>
              </a:rPr>
              <a:t>La ruta raíz POST / deberá agregar un nuevo producto con los campos:</a:t>
            </a:r>
            <a:endParaRPr sz="1350">
              <a:solidFill>
                <a:schemeClr val="dk1"/>
              </a:solidFill>
              <a:latin typeface="DM Sans"/>
              <a:ea typeface="DM Sans"/>
              <a:cs typeface="DM Sans"/>
              <a:sym typeface="DM Sans"/>
            </a:endParaRPr>
          </a:p>
          <a:p>
            <a:pPr marL="685800" lvl="0" indent="-314325" algn="l" rtl="0">
              <a:spcBef>
                <a:spcPts val="0"/>
              </a:spcBef>
              <a:spcAft>
                <a:spcPts val="0"/>
              </a:spcAft>
              <a:buClr>
                <a:schemeClr val="dk1"/>
              </a:buClr>
              <a:buSzPts val="1350"/>
              <a:buFont typeface="DM Sans"/>
              <a:buChar char="-"/>
            </a:pPr>
            <a:r>
              <a:rPr lang="es-419" sz="1350">
                <a:solidFill>
                  <a:schemeClr val="dk1"/>
                </a:solidFill>
                <a:latin typeface="DM Sans"/>
                <a:ea typeface="DM Sans"/>
                <a:cs typeface="DM Sans"/>
                <a:sym typeface="DM Sans"/>
              </a:rPr>
              <a:t>id: Number/String (A tu elección, el id NO se manda desde body, se autogenera como lo hemos visto desde los primeros entregables, asegurando que NUNCA se repetirán los ids en el archivo.</a:t>
            </a:r>
            <a:endParaRPr sz="1350">
              <a:solidFill>
                <a:schemeClr val="dk1"/>
              </a:solidFill>
              <a:latin typeface="DM Sans"/>
              <a:ea typeface="DM Sans"/>
              <a:cs typeface="DM Sans"/>
              <a:sym typeface="DM Sans"/>
            </a:endParaRPr>
          </a:p>
          <a:p>
            <a:pPr marL="685800" lvl="0" indent="-314325" algn="l" rtl="0">
              <a:spcBef>
                <a:spcPts val="0"/>
              </a:spcBef>
              <a:spcAft>
                <a:spcPts val="0"/>
              </a:spcAft>
              <a:buClr>
                <a:schemeClr val="dk1"/>
              </a:buClr>
              <a:buSzPts val="1350"/>
              <a:buFont typeface="DM Sans"/>
              <a:buChar char="-"/>
            </a:pPr>
            <a:r>
              <a:rPr lang="es-419" sz="1350">
                <a:solidFill>
                  <a:schemeClr val="dk1"/>
                </a:solidFill>
                <a:latin typeface="DM Sans"/>
                <a:ea typeface="DM Sans"/>
                <a:cs typeface="DM Sans"/>
                <a:sym typeface="DM Sans"/>
              </a:rPr>
              <a:t>title:String,</a:t>
            </a:r>
            <a:endParaRPr sz="1350">
              <a:solidFill>
                <a:schemeClr val="dk1"/>
              </a:solidFill>
              <a:latin typeface="DM Sans"/>
              <a:ea typeface="DM Sans"/>
              <a:cs typeface="DM Sans"/>
              <a:sym typeface="DM Sans"/>
            </a:endParaRPr>
          </a:p>
          <a:p>
            <a:pPr marL="685800" lvl="0" indent="-314325" algn="l" rtl="0">
              <a:spcBef>
                <a:spcPts val="0"/>
              </a:spcBef>
              <a:spcAft>
                <a:spcPts val="0"/>
              </a:spcAft>
              <a:buClr>
                <a:schemeClr val="dk1"/>
              </a:buClr>
              <a:buSzPts val="1350"/>
              <a:buFont typeface="DM Sans"/>
              <a:buChar char="-"/>
            </a:pPr>
            <a:r>
              <a:rPr lang="es-419" sz="1350">
                <a:solidFill>
                  <a:schemeClr val="dk1"/>
                </a:solidFill>
                <a:latin typeface="DM Sans"/>
                <a:ea typeface="DM Sans"/>
                <a:cs typeface="DM Sans"/>
                <a:sym typeface="DM Sans"/>
              </a:rPr>
              <a:t>description:String</a:t>
            </a:r>
            <a:endParaRPr sz="1350">
              <a:solidFill>
                <a:schemeClr val="dk1"/>
              </a:solidFill>
              <a:latin typeface="DM Sans"/>
              <a:ea typeface="DM Sans"/>
              <a:cs typeface="DM Sans"/>
              <a:sym typeface="DM Sans"/>
            </a:endParaRPr>
          </a:p>
          <a:p>
            <a:pPr marL="685800" lvl="0" indent="-314325" algn="l" rtl="0">
              <a:spcBef>
                <a:spcPts val="0"/>
              </a:spcBef>
              <a:spcAft>
                <a:spcPts val="0"/>
              </a:spcAft>
              <a:buClr>
                <a:schemeClr val="dk1"/>
              </a:buClr>
              <a:buSzPts val="1350"/>
              <a:buFont typeface="DM Sans"/>
              <a:buChar char="-"/>
            </a:pPr>
            <a:r>
              <a:rPr lang="es-419" sz="1350">
                <a:solidFill>
                  <a:schemeClr val="dk1"/>
                </a:solidFill>
                <a:latin typeface="DM Sans"/>
                <a:ea typeface="DM Sans"/>
                <a:cs typeface="DM Sans"/>
                <a:sym typeface="DM Sans"/>
              </a:rPr>
              <a:t>code:String</a:t>
            </a:r>
            <a:endParaRPr sz="1350">
              <a:solidFill>
                <a:schemeClr val="dk1"/>
              </a:solidFill>
              <a:latin typeface="DM Sans"/>
              <a:ea typeface="DM Sans"/>
              <a:cs typeface="DM Sans"/>
              <a:sym typeface="DM Sans"/>
            </a:endParaRPr>
          </a:p>
          <a:p>
            <a:pPr marL="685800" lvl="0" indent="-314325" algn="l" rtl="0">
              <a:spcBef>
                <a:spcPts val="0"/>
              </a:spcBef>
              <a:spcAft>
                <a:spcPts val="0"/>
              </a:spcAft>
              <a:buClr>
                <a:schemeClr val="dk1"/>
              </a:buClr>
              <a:buSzPts val="1350"/>
              <a:buFont typeface="DM Sans"/>
              <a:buChar char="-"/>
            </a:pPr>
            <a:r>
              <a:rPr lang="es-419" sz="1350">
                <a:solidFill>
                  <a:schemeClr val="dk1"/>
                </a:solidFill>
                <a:latin typeface="DM Sans"/>
                <a:ea typeface="DM Sans"/>
                <a:cs typeface="DM Sans"/>
                <a:sym typeface="DM Sans"/>
              </a:rPr>
              <a:t>price:Number</a:t>
            </a:r>
            <a:endParaRPr sz="1350"/>
          </a:p>
        </p:txBody>
      </p:sp>
      <p:sp>
        <p:nvSpPr>
          <p:cNvPr id="580" name="Google Shape;580;p90"/>
          <p:cNvSpPr txBox="1"/>
          <p:nvPr/>
        </p:nvSpPr>
        <p:spPr>
          <a:xfrm>
            <a:off x="4865725" y="1908175"/>
            <a:ext cx="3103500" cy="1847100"/>
          </a:xfrm>
          <a:prstGeom prst="rect">
            <a:avLst/>
          </a:prstGeom>
          <a:noFill/>
          <a:ln>
            <a:noFill/>
          </a:ln>
        </p:spPr>
        <p:txBody>
          <a:bodyPr spcFirstLastPara="1" wrap="square" lIns="91425" tIns="91425" rIns="91425" bIns="91425" anchor="t" anchorCtr="0">
            <a:spAutoFit/>
          </a:bodyPr>
          <a:lstStyle/>
          <a:p>
            <a:pPr marL="685800" lvl="0" indent="-314325" algn="l" rtl="0">
              <a:spcBef>
                <a:spcPts val="0"/>
              </a:spcBef>
              <a:spcAft>
                <a:spcPts val="0"/>
              </a:spcAft>
              <a:buClr>
                <a:schemeClr val="dk1"/>
              </a:buClr>
              <a:buSzPts val="1350"/>
              <a:buFont typeface="DM Sans"/>
              <a:buChar char="-"/>
            </a:pPr>
            <a:r>
              <a:rPr lang="es-419" sz="1350">
                <a:solidFill>
                  <a:schemeClr val="dk1"/>
                </a:solidFill>
                <a:latin typeface="DM Sans"/>
                <a:ea typeface="DM Sans"/>
                <a:cs typeface="DM Sans"/>
                <a:sym typeface="DM Sans"/>
              </a:rPr>
              <a:t>status:Boolean</a:t>
            </a:r>
            <a:endParaRPr sz="1350">
              <a:solidFill>
                <a:schemeClr val="dk1"/>
              </a:solidFill>
              <a:latin typeface="DM Sans"/>
              <a:ea typeface="DM Sans"/>
              <a:cs typeface="DM Sans"/>
              <a:sym typeface="DM Sans"/>
            </a:endParaRPr>
          </a:p>
          <a:p>
            <a:pPr marL="685800" lvl="0" indent="-314325" algn="l" rtl="0">
              <a:spcBef>
                <a:spcPts val="0"/>
              </a:spcBef>
              <a:spcAft>
                <a:spcPts val="0"/>
              </a:spcAft>
              <a:buClr>
                <a:schemeClr val="dk1"/>
              </a:buClr>
              <a:buSzPts val="1350"/>
              <a:buFont typeface="DM Sans"/>
              <a:buChar char="-"/>
            </a:pPr>
            <a:r>
              <a:rPr lang="es-419" sz="1350">
                <a:solidFill>
                  <a:schemeClr val="dk1"/>
                </a:solidFill>
                <a:latin typeface="DM Sans"/>
                <a:ea typeface="DM Sans"/>
                <a:cs typeface="DM Sans"/>
                <a:sym typeface="DM Sans"/>
              </a:rPr>
              <a:t>stock:Number</a:t>
            </a:r>
            <a:endParaRPr sz="1350">
              <a:solidFill>
                <a:schemeClr val="dk1"/>
              </a:solidFill>
              <a:latin typeface="DM Sans"/>
              <a:ea typeface="DM Sans"/>
              <a:cs typeface="DM Sans"/>
              <a:sym typeface="DM Sans"/>
            </a:endParaRPr>
          </a:p>
          <a:p>
            <a:pPr marL="685800" lvl="0" indent="-314325" algn="l" rtl="0">
              <a:spcBef>
                <a:spcPts val="0"/>
              </a:spcBef>
              <a:spcAft>
                <a:spcPts val="0"/>
              </a:spcAft>
              <a:buClr>
                <a:schemeClr val="dk1"/>
              </a:buClr>
              <a:buSzPts val="1350"/>
              <a:buFont typeface="DM Sans"/>
              <a:buChar char="-"/>
            </a:pPr>
            <a:r>
              <a:rPr lang="es-419" sz="1350">
                <a:solidFill>
                  <a:schemeClr val="dk1"/>
                </a:solidFill>
                <a:latin typeface="DM Sans"/>
                <a:ea typeface="DM Sans"/>
                <a:cs typeface="DM Sans"/>
                <a:sym typeface="DM Sans"/>
              </a:rPr>
              <a:t>category:String</a:t>
            </a:r>
            <a:endParaRPr sz="1350">
              <a:solidFill>
                <a:schemeClr val="dk1"/>
              </a:solidFill>
              <a:latin typeface="DM Sans"/>
              <a:ea typeface="DM Sans"/>
              <a:cs typeface="DM Sans"/>
              <a:sym typeface="DM Sans"/>
            </a:endParaRPr>
          </a:p>
          <a:p>
            <a:pPr marL="685800" lvl="0" indent="-314325" algn="l" rtl="0">
              <a:spcBef>
                <a:spcPts val="0"/>
              </a:spcBef>
              <a:spcAft>
                <a:spcPts val="0"/>
              </a:spcAft>
              <a:buClr>
                <a:schemeClr val="dk1"/>
              </a:buClr>
              <a:buSzPts val="1350"/>
              <a:buFont typeface="DM Sans"/>
              <a:buChar char="-"/>
            </a:pPr>
            <a:r>
              <a:rPr lang="es-419" sz="1350">
                <a:solidFill>
                  <a:schemeClr val="dk1"/>
                </a:solidFill>
                <a:latin typeface="DM Sans"/>
                <a:ea typeface="DM Sans"/>
                <a:cs typeface="DM Sans"/>
                <a:sym typeface="DM Sans"/>
              </a:rPr>
              <a:t>thumbnails:Array de Strings que contengan las rutas donde están almacenadas las imágenes referentes a dicho producto</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84"/>
        <p:cNvGrpSpPr/>
        <p:nvPr/>
      </p:nvGrpSpPr>
      <p:grpSpPr>
        <a:xfrm>
          <a:off x="0" y="0"/>
          <a:ext cx="0" cy="0"/>
          <a:chOff x="0" y="0"/>
          <a:chExt cx="0" cy="0"/>
        </a:xfrm>
      </p:grpSpPr>
      <p:grpSp>
        <p:nvGrpSpPr>
          <p:cNvPr id="585" name="Google Shape;585;p91"/>
          <p:cNvGrpSpPr/>
          <p:nvPr/>
        </p:nvGrpSpPr>
        <p:grpSpPr>
          <a:xfrm>
            <a:off x="457356" y="468297"/>
            <a:ext cx="431074" cy="431074"/>
            <a:chOff x="7208351" y="2467173"/>
            <a:chExt cx="738900" cy="738900"/>
          </a:xfrm>
        </p:grpSpPr>
        <p:sp>
          <p:nvSpPr>
            <p:cNvPr id="586" name="Google Shape;586;p91"/>
            <p:cNvSpPr/>
            <p:nvPr/>
          </p:nvSpPr>
          <p:spPr>
            <a:xfrm>
              <a:off x="7208351" y="2467173"/>
              <a:ext cx="738900" cy="738900"/>
            </a:xfrm>
            <a:prstGeom prst="ellipse">
              <a:avLst/>
            </a:prstGeom>
            <a:solidFill>
              <a:srgbClr val="EAF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87" name="Google Shape;587;p91" title="ícono de entrega final"/>
            <p:cNvPicPr preferRelativeResize="0"/>
            <p:nvPr/>
          </p:nvPicPr>
          <p:blipFill>
            <a:blip r:embed="rId3">
              <a:alphaModFix/>
            </a:blip>
            <a:stretch>
              <a:fillRect/>
            </a:stretch>
          </p:blipFill>
          <p:spPr>
            <a:xfrm>
              <a:off x="7352500" y="2611301"/>
              <a:ext cx="450600" cy="450622"/>
            </a:xfrm>
            <a:prstGeom prst="rect">
              <a:avLst/>
            </a:prstGeom>
            <a:noFill/>
            <a:ln>
              <a:noFill/>
            </a:ln>
          </p:spPr>
        </p:pic>
      </p:grpSp>
      <p:sp>
        <p:nvSpPr>
          <p:cNvPr id="588" name="Google Shape;588;p91"/>
          <p:cNvSpPr txBox="1"/>
          <p:nvPr/>
        </p:nvSpPr>
        <p:spPr>
          <a:xfrm>
            <a:off x="501450" y="1081750"/>
            <a:ext cx="7310100" cy="7389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419" sz="4000" b="1">
                <a:solidFill>
                  <a:schemeClr val="dk1"/>
                </a:solidFill>
                <a:latin typeface="DM Sans"/>
                <a:ea typeface="DM Sans"/>
                <a:cs typeface="DM Sans"/>
                <a:sym typeface="DM Sans"/>
              </a:rPr>
              <a:t>Primera entrega</a:t>
            </a:r>
            <a:endParaRPr sz="4000" b="1">
              <a:solidFill>
                <a:schemeClr val="dk1"/>
              </a:solidFill>
              <a:latin typeface="DM Sans"/>
              <a:ea typeface="DM Sans"/>
              <a:cs typeface="DM Sans"/>
              <a:sym typeface="DM Sans"/>
            </a:endParaRPr>
          </a:p>
        </p:txBody>
      </p:sp>
      <p:pic>
        <p:nvPicPr>
          <p:cNvPr id="589" name="Google Shape;589;p91"/>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590" name="Google Shape;590;p91"/>
          <p:cNvSpPr txBox="1"/>
          <p:nvPr/>
        </p:nvSpPr>
        <p:spPr>
          <a:xfrm>
            <a:off x="930550" y="468275"/>
            <a:ext cx="31992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419" sz="1600">
                <a:solidFill>
                  <a:schemeClr val="dk1"/>
                </a:solidFill>
                <a:latin typeface="DM Sans"/>
                <a:ea typeface="DM Sans"/>
                <a:cs typeface="DM Sans"/>
                <a:sym typeface="DM Sans"/>
              </a:rPr>
              <a:t>ENTREGA DEL PROYECTO FINAL</a:t>
            </a:r>
            <a:endParaRPr>
              <a:latin typeface="DM Sans"/>
              <a:ea typeface="DM Sans"/>
              <a:cs typeface="DM Sans"/>
              <a:sym typeface="DM Sans"/>
            </a:endParaRPr>
          </a:p>
        </p:txBody>
      </p:sp>
      <p:sp>
        <p:nvSpPr>
          <p:cNvPr id="591" name="Google Shape;591;p91"/>
          <p:cNvSpPr txBox="1"/>
          <p:nvPr/>
        </p:nvSpPr>
        <p:spPr>
          <a:xfrm>
            <a:off x="457350" y="1908175"/>
            <a:ext cx="3834600" cy="2055000"/>
          </a:xfrm>
          <a:prstGeom prst="rect">
            <a:avLst/>
          </a:prstGeom>
          <a:noFill/>
          <a:ln>
            <a:noFill/>
          </a:ln>
        </p:spPr>
        <p:txBody>
          <a:bodyPr spcFirstLastPara="1" wrap="square" lIns="91425" tIns="91425" rIns="91425" bIns="91425" anchor="t" anchorCtr="0">
            <a:spAutoFit/>
          </a:bodyPr>
          <a:lstStyle/>
          <a:p>
            <a:pPr marL="457200" lvl="0" indent="-314325" algn="l" rtl="0">
              <a:spcBef>
                <a:spcPts val="0"/>
              </a:spcBef>
              <a:spcAft>
                <a:spcPts val="0"/>
              </a:spcAft>
              <a:buClr>
                <a:schemeClr val="accent4"/>
              </a:buClr>
              <a:buSzPts val="1350"/>
              <a:buFont typeface="DM Sans"/>
              <a:buChar char="✓"/>
            </a:pPr>
            <a:r>
              <a:rPr lang="es-419" sz="1350">
                <a:solidFill>
                  <a:schemeClr val="dk1"/>
                </a:solidFill>
                <a:latin typeface="DM Sans"/>
                <a:ea typeface="DM Sans"/>
                <a:cs typeface="DM Sans"/>
                <a:sym typeface="DM Sans"/>
              </a:rPr>
              <a:t>La ruta PUT /:pid deberá tomar un producto y actualizarlo por los campos enviados desde body. NUNCA se debe actualizar o eliminar el id al momento de hacer dicha actualización.</a:t>
            </a:r>
            <a:endParaRPr sz="1350">
              <a:solidFill>
                <a:schemeClr val="dk1"/>
              </a:solidFill>
              <a:latin typeface="DM Sans"/>
              <a:ea typeface="DM Sans"/>
              <a:cs typeface="DM Sans"/>
              <a:sym typeface="DM Sans"/>
            </a:endParaRPr>
          </a:p>
          <a:p>
            <a:pPr marL="457200" lvl="0" indent="-314325" algn="l" rtl="0">
              <a:spcBef>
                <a:spcPts val="0"/>
              </a:spcBef>
              <a:spcAft>
                <a:spcPts val="0"/>
              </a:spcAft>
              <a:buClr>
                <a:schemeClr val="accent4"/>
              </a:buClr>
              <a:buSzPts val="1350"/>
              <a:buFont typeface="DM Sans"/>
              <a:buChar char="✓"/>
            </a:pPr>
            <a:r>
              <a:rPr lang="es-419" sz="1350">
                <a:solidFill>
                  <a:schemeClr val="dk1"/>
                </a:solidFill>
                <a:latin typeface="DM Sans"/>
                <a:ea typeface="DM Sans"/>
                <a:cs typeface="DM Sans"/>
                <a:sym typeface="DM Sans"/>
              </a:rPr>
              <a:t>La ruta DELETE /:pid deberá eliminar el producto con el pid indicado. </a:t>
            </a:r>
            <a:endParaRPr sz="1350">
              <a:solidFill>
                <a:schemeClr val="dk1"/>
              </a:solidFill>
              <a:latin typeface="DM Sans"/>
              <a:ea typeface="DM Sans"/>
              <a:cs typeface="DM Sans"/>
              <a:sym typeface="DM Sans"/>
            </a:endParaRPr>
          </a:p>
          <a:p>
            <a:pPr marL="0" lvl="0" indent="0" algn="l" rtl="0">
              <a:spcBef>
                <a:spcPts val="0"/>
              </a:spcBef>
              <a:spcAft>
                <a:spcPts val="0"/>
              </a:spcAft>
              <a:buNone/>
            </a:pPr>
            <a:r>
              <a:rPr lang="es-419" sz="1350">
                <a:solidFill>
                  <a:schemeClr val="dk1"/>
                </a:solidFill>
                <a:latin typeface="DM Sans"/>
                <a:ea typeface="DM Sans"/>
                <a:cs typeface="DM Sans"/>
                <a:sym typeface="DM Sans"/>
              </a:rPr>
              <a:t>Para el carrito, el cual tendrá su router en /api/carts/, configurar dos rutas:</a:t>
            </a:r>
            <a:endParaRPr sz="1350">
              <a:solidFill>
                <a:schemeClr val="dk1"/>
              </a:solidFill>
              <a:latin typeface="DM Sans"/>
              <a:ea typeface="DM Sans"/>
              <a:cs typeface="DM Sans"/>
              <a:sym typeface="DM Sans"/>
            </a:endParaRPr>
          </a:p>
        </p:txBody>
      </p:sp>
      <p:sp>
        <p:nvSpPr>
          <p:cNvPr id="592" name="Google Shape;592;p91"/>
          <p:cNvSpPr/>
          <p:nvPr/>
        </p:nvSpPr>
        <p:spPr>
          <a:xfrm>
            <a:off x="636450" y="838675"/>
            <a:ext cx="8036700" cy="60600"/>
          </a:xfrm>
          <a:prstGeom prst="rect">
            <a:avLst/>
          </a:prstGeom>
          <a:solidFill>
            <a:srgbClr val="EAF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91"/>
          <p:cNvSpPr txBox="1"/>
          <p:nvPr/>
        </p:nvSpPr>
        <p:spPr>
          <a:xfrm>
            <a:off x="4811550" y="1705350"/>
            <a:ext cx="3000000" cy="3093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350">
              <a:solidFill>
                <a:schemeClr val="dk1"/>
              </a:solidFill>
              <a:latin typeface="DM Sans"/>
              <a:ea typeface="DM Sans"/>
              <a:cs typeface="DM Sans"/>
              <a:sym typeface="DM Sans"/>
            </a:endParaRPr>
          </a:p>
          <a:p>
            <a:pPr marL="457200" lvl="0" indent="-314325" algn="l" rtl="0">
              <a:spcBef>
                <a:spcPts val="0"/>
              </a:spcBef>
              <a:spcAft>
                <a:spcPts val="0"/>
              </a:spcAft>
              <a:buClr>
                <a:schemeClr val="accent4"/>
              </a:buClr>
              <a:buSzPts val="1350"/>
              <a:buFont typeface="DM Sans"/>
              <a:buChar char="✓"/>
            </a:pPr>
            <a:r>
              <a:rPr lang="es-419" sz="1350">
                <a:solidFill>
                  <a:schemeClr val="dk1"/>
                </a:solidFill>
                <a:latin typeface="DM Sans"/>
                <a:ea typeface="DM Sans"/>
                <a:cs typeface="DM Sans"/>
                <a:sym typeface="DM Sans"/>
              </a:rPr>
              <a:t>La ruta raíz POST / deberá crear un nuevo carrito con la siguiente estructura:</a:t>
            </a:r>
            <a:endParaRPr sz="1350">
              <a:solidFill>
                <a:schemeClr val="dk1"/>
              </a:solidFill>
              <a:latin typeface="DM Sans"/>
              <a:ea typeface="DM Sans"/>
              <a:cs typeface="DM Sans"/>
              <a:sym typeface="DM Sans"/>
            </a:endParaRPr>
          </a:p>
          <a:p>
            <a:pPr marL="685800" lvl="0" indent="-314325" algn="l" rtl="0">
              <a:spcBef>
                <a:spcPts val="0"/>
              </a:spcBef>
              <a:spcAft>
                <a:spcPts val="0"/>
              </a:spcAft>
              <a:buClr>
                <a:schemeClr val="dk1"/>
              </a:buClr>
              <a:buSzPts val="1350"/>
              <a:buFont typeface="DM Sans"/>
              <a:buChar char="-"/>
            </a:pPr>
            <a:r>
              <a:rPr lang="es-419" sz="1350">
                <a:solidFill>
                  <a:schemeClr val="dk1"/>
                </a:solidFill>
                <a:latin typeface="DM Sans"/>
                <a:ea typeface="DM Sans"/>
                <a:cs typeface="DM Sans"/>
                <a:sym typeface="DM Sans"/>
              </a:rPr>
              <a:t>Id:Number/String (A tu elección, de igual manera como con los productos, debes asegurar que nunca se dupliquen los ids y que este se autogenere).</a:t>
            </a:r>
            <a:endParaRPr sz="1350">
              <a:solidFill>
                <a:schemeClr val="dk1"/>
              </a:solidFill>
              <a:latin typeface="DM Sans"/>
              <a:ea typeface="DM Sans"/>
              <a:cs typeface="DM Sans"/>
              <a:sym typeface="DM Sans"/>
            </a:endParaRPr>
          </a:p>
          <a:p>
            <a:pPr marL="685800" lvl="0" indent="-314325" algn="l" rtl="0">
              <a:spcBef>
                <a:spcPts val="0"/>
              </a:spcBef>
              <a:spcAft>
                <a:spcPts val="0"/>
              </a:spcAft>
              <a:buClr>
                <a:schemeClr val="dk1"/>
              </a:buClr>
              <a:buSzPts val="1350"/>
              <a:buFont typeface="DM Sans"/>
              <a:buChar char="-"/>
            </a:pPr>
            <a:r>
              <a:rPr lang="es-419" sz="1350">
                <a:solidFill>
                  <a:schemeClr val="dk1"/>
                </a:solidFill>
                <a:latin typeface="DM Sans"/>
                <a:ea typeface="DM Sans"/>
                <a:cs typeface="DM Sans"/>
                <a:sym typeface="DM Sans"/>
              </a:rPr>
              <a:t>products: Array que contendrá objetos que representen cada producto</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97"/>
        <p:cNvGrpSpPr/>
        <p:nvPr/>
      </p:nvGrpSpPr>
      <p:grpSpPr>
        <a:xfrm>
          <a:off x="0" y="0"/>
          <a:ext cx="0" cy="0"/>
          <a:chOff x="0" y="0"/>
          <a:chExt cx="0" cy="0"/>
        </a:xfrm>
      </p:grpSpPr>
      <p:grpSp>
        <p:nvGrpSpPr>
          <p:cNvPr id="598" name="Google Shape;598;p92"/>
          <p:cNvGrpSpPr/>
          <p:nvPr/>
        </p:nvGrpSpPr>
        <p:grpSpPr>
          <a:xfrm>
            <a:off x="457356" y="468297"/>
            <a:ext cx="431074" cy="431074"/>
            <a:chOff x="7208351" y="2467173"/>
            <a:chExt cx="738900" cy="738900"/>
          </a:xfrm>
        </p:grpSpPr>
        <p:sp>
          <p:nvSpPr>
            <p:cNvPr id="599" name="Google Shape;599;p92"/>
            <p:cNvSpPr/>
            <p:nvPr/>
          </p:nvSpPr>
          <p:spPr>
            <a:xfrm>
              <a:off x="7208351" y="2467173"/>
              <a:ext cx="738900" cy="738900"/>
            </a:xfrm>
            <a:prstGeom prst="ellipse">
              <a:avLst/>
            </a:prstGeom>
            <a:solidFill>
              <a:srgbClr val="EAF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00" name="Google Shape;600;p92" title="ícono de entrega final"/>
            <p:cNvPicPr preferRelativeResize="0"/>
            <p:nvPr/>
          </p:nvPicPr>
          <p:blipFill>
            <a:blip r:embed="rId3">
              <a:alphaModFix/>
            </a:blip>
            <a:stretch>
              <a:fillRect/>
            </a:stretch>
          </p:blipFill>
          <p:spPr>
            <a:xfrm>
              <a:off x="7352500" y="2611301"/>
              <a:ext cx="450600" cy="450622"/>
            </a:xfrm>
            <a:prstGeom prst="rect">
              <a:avLst/>
            </a:prstGeom>
            <a:noFill/>
            <a:ln>
              <a:noFill/>
            </a:ln>
          </p:spPr>
        </p:pic>
      </p:grpSp>
      <p:sp>
        <p:nvSpPr>
          <p:cNvPr id="601" name="Google Shape;601;p92"/>
          <p:cNvSpPr txBox="1"/>
          <p:nvPr/>
        </p:nvSpPr>
        <p:spPr>
          <a:xfrm>
            <a:off x="501450" y="1081750"/>
            <a:ext cx="7310100" cy="7389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419" sz="4000" b="1">
                <a:solidFill>
                  <a:schemeClr val="dk1"/>
                </a:solidFill>
                <a:latin typeface="DM Sans"/>
                <a:ea typeface="DM Sans"/>
                <a:cs typeface="DM Sans"/>
                <a:sym typeface="DM Sans"/>
              </a:rPr>
              <a:t>Primera entrega</a:t>
            </a:r>
            <a:endParaRPr sz="4000" b="1">
              <a:solidFill>
                <a:schemeClr val="dk1"/>
              </a:solidFill>
              <a:latin typeface="DM Sans"/>
              <a:ea typeface="DM Sans"/>
              <a:cs typeface="DM Sans"/>
              <a:sym typeface="DM Sans"/>
            </a:endParaRPr>
          </a:p>
        </p:txBody>
      </p:sp>
      <p:pic>
        <p:nvPicPr>
          <p:cNvPr id="602" name="Google Shape;602;p92"/>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603" name="Google Shape;603;p92"/>
          <p:cNvSpPr txBox="1"/>
          <p:nvPr/>
        </p:nvSpPr>
        <p:spPr>
          <a:xfrm>
            <a:off x="930550" y="468275"/>
            <a:ext cx="31992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419" sz="1600">
                <a:solidFill>
                  <a:schemeClr val="dk1"/>
                </a:solidFill>
                <a:latin typeface="DM Sans"/>
                <a:ea typeface="DM Sans"/>
                <a:cs typeface="DM Sans"/>
                <a:sym typeface="DM Sans"/>
              </a:rPr>
              <a:t>ENTREGA DEL PROYECTO FINAL</a:t>
            </a:r>
            <a:endParaRPr>
              <a:latin typeface="DM Sans"/>
              <a:ea typeface="DM Sans"/>
              <a:cs typeface="DM Sans"/>
              <a:sym typeface="DM Sans"/>
            </a:endParaRPr>
          </a:p>
        </p:txBody>
      </p:sp>
      <p:sp>
        <p:nvSpPr>
          <p:cNvPr id="604" name="Google Shape;604;p92"/>
          <p:cNvSpPr txBox="1"/>
          <p:nvPr/>
        </p:nvSpPr>
        <p:spPr>
          <a:xfrm>
            <a:off x="636450" y="1908175"/>
            <a:ext cx="3587700" cy="2886000"/>
          </a:xfrm>
          <a:prstGeom prst="rect">
            <a:avLst/>
          </a:prstGeom>
          <a:noFill/>
          <a:ln>
            <a:noFill/>
          </a:ln>
        </p:spPr>
        <p:txBody>
          <a:bodyPr spcFirstLastPara="1" wrap="square" lIns="91425" tIns="91425" rIns="91425" bIns="91425" anchor="t" anchorCtr="0">
            <a:spAutoFit/>
          </a:bodyPr>
          <a:lstStyle/>
          <a:p>
            <a:pPr marL="457200" lvl="0" indent="-314325" algn="l" rtl="0">
              <a:spcBef>
                <a:spcPts val="0"/>
              </a:spcBef>
              <a:spcAft>
                <a:spcPts val="0"/>
              </a:spcAft>
              <a:buClr>
                <a:schemeClr val="accent4"/>
              </a:buClr>
              <a:buSzPts val="1350"/>
              <a:buFont typeface="DM Sans"/>
              <a:buChar char="✓"/>
            </a:pPr>
            <a:r>
              <a:rPr lang="es-419" sz="1350">
                <a:solidFill>
                  <a:schemeClr val="dk1"/>
                </a:solidFill>
                <a:latin typeface="DM Sans"/>
                <a:ea typeface="DM Sans"/>
                <a:cs typeface="DM Sans"/>
                <a:sym typeface="DM Sans"/>
              </a:rPr>
              <a:t>La ruta GET /:cid deberá listar los productos que pertenezcan al carrito con el parámetro cid proporcionados.</a:t>
            </a:r>
            <a:endParaRPr sz="1350">
              <a:solidFill>
                <a:schemeClr val="dk1"/>
              </a:solidFill>
              <a:latin typeface="DM Sans"/>
              <a:ea typeface="DM Sans"/>
              <a:cs typeface="DM Sans"/>
              <a:sym typeface="DM Sans"/>
            </a:endParaRPr>
          </a:p>
          <a:p>
            <a:pPr marL="457200" lvl="0" indent="-314325" algn="l" rtl="0">
              <a:spcBef>
                <a:spcPts val="0"/>
              </a:spcBef>
              <a:spcAft>
                <a:spcPts val="0"/>
              </a:spcAft>
              <a:buClr>
                <a:schemeClr val="accent4"/>
              </a:buClr>
              <a:buSzPts val="1350"/>
              <a:buFont typeface="DM Sans"/>
              <a:buChar char="✓"/>
            </a:pPr>
            <a:r>
              <a:rPr lang="es-419" sz="1350">
                <a:solidFill>
                  <a:schemeClr val="dk1"/>
                </a:solidFill>
                <a:latin typeface="DM Sans"/>
                <a:ea typeface="DM Sans"/>
                <a:cs typeface="DM Sans"/>
                <a:sym typeface="DM Sans"/>
              </a:rPr>
              <a:t>La ruta POST  /:cid/product/:pid deberá agregar el producto al arreglo “products” del carrito seleccionado, agregándose como un objeto bajo el siguiente formato:</a:t>
            </a:r>
            <a:endParaRPr sz="1350">
              <a:solidFill>
                <a:schemeClr val="dk1"/>
              </a:solidFill>
              <a:latin typeface="DM Sans"/>
              <a:ea typeface="DM Sans"/>
              <a:cs typeface="DM Sans"/>
              <a:sym typeface="DM Sans"/>
            </a:endParaRPr>
          </a:p>
          <a:p>
            <a:pPr marL="685800" lvl="0" indent="-314325" algn="l" rtl="0">
              <a:spcBef>
                <a:spcPts val="0"/>
              </a:spcBef>
              <a:spcAft>
                <a:spcPts val="0"/>
              </a:spcAft>
              <a:buClr>
                <a:schemeClr val="dk1"/>
              </a:buClr>
              <a:buSzPts val="1350"/>
              <a:buFont typeface="DM Sans"/>
              <a:buChar char="-"/>
            </a:pPr>
            <a:r>
              <a:rPr lang="es-419" sz="1350">
                <a:solidFill>
                  <a:schemeClr val="dk1"/>
                </a:solidFill>
                <a:latin typeface="DM Sans"/>
                <a:ea typeface="DM Sans"/>
                <a:cs typeface="DM Sans"/>
                <a:sym typeface="DM Sans"/>
              </a:rPr>
              <a:t>product: SÓLO DEBE CONTENER EL ID DEL PRODUCTO (Es crucial que no agregues el producto completo)</a:t>
            </a:r>
            <a:endParaRPr sz="1350">
              <a:solidFill>
                <a:schemeClr val="dk1"/>
              </a:solidFill>
              <a:latin typeface="DM Sans"/>
              <a:ea typeface="DM Sans"/>
              <a:cs typeface="DM Sans"/>
              <a:sym typeface="DM Sans"/>
            </a:endParaRPr>
          </a:p>
        </p:txBody>
      </p:sp>
      <p:sp>
        <p:nvSpPr>
          <p:cNvPr id="605" name="Google Shape;605;p92"/>
          <p:cNvSpPr/>
          <p:nvPr/>
        </p:nvSpPr>
        <p:spPr>
          <a:xfrm>
            <a:off x="636450" y="838675"/>
            <a:ext cx="8036700" cy="60600"/>
          </a:xfrm>
          <a:prstGeom prst="rect">
            <a:avLst/>
          </a:prstGeom>
          <a:solidFill>
            <a:srgbClr val="EAF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92"/>
          <p:cNvSpPr txBox="1"/>
          <p:nvPr/>
        </p:nvSpPr>
        <p:spPr>
          <a:xfrm>
            <a:off x="4485875" y="1679575"/>
            <a:ext cx="3282300" cy="2470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350">
              <a:solidFill>
                <a:schemeClr val="dk1"/>
              </a:solidFill>
              <a:latin typeface="DM Sans"/>
              <a:ea typeface="DM Sans"/>
              <a:cs typeface="DM Sans"/>
              <a:sym typeface="DM Sans"/>
            </a:endParaRPr>
          </a:p>
          <a:p>
            <a:pPr marL="685800" lvl="0" indent="-314325" algn="l" rtl="0">
              <a:spcBef>
                <a:spcPts val="0"/>
              </a:spcBef>
              <a:spcAft>
                <a:spcPts val="0"/>
              </a:spcAft>
              <a:buClr>
                <a:schemeClr val="dk1"/>
              </a:buClr>
              <a:buSzPts val="1350"/>
              <a:buFont typeface="DM Sans"/>
              <a:buChar char="-"/>
            </a:pPr>
            <a:r>
              <a:rPr lang="es-419" sz="1350">
                <a:solidFill>
                  <a:schemeClr val="dk1"/>
                </a:solidFill>
                <a:latin typeface="DM Sans"/>
                <a:ea typeface="DM Sans"/>
                <a:cs typeface="DM Sans"/>
                <a:sym typeface="DM Sans"/>
              </a:rPr>
              <a:t>quantity: debe contener el número de ejemplares de dicho producto. El producto, de momento, se agregará de uno en uno.</a:t>
            </a:r>
            <a:endParaRPr sz="1350">
              <a:solidFill>
                <a:schemeClr val="dk1"/>
              </a:solidFill>
              <a:latin typeface="DM Sans"/>
              <a:ea typeface="DM Sans"/>
              <a:cs typeface="DM Sans"/>
              <a:sym typeface="DM Sans"/>
            </a:endParaRPr>
          </a:p>
          <a:p>
            <a:pPr marL="685800" lvl="0" indent="0" algn="l" rtl="0">
              <a:spcBef>
                <a:spcPts val="0"/>
              </a:spcBef>
              <a:spcAft>
                <a:spcPts val="0"/>
              </a:spcAft>
              <a:buNone/>
            </a:pPr>
            <a:endParaRPr sz="1350">
              <a:solidFill>
                <a:schemeClr val="dk1"/>
              </a:solidFill>
              <a:latin typeface="DM Sans"/>
              <a:ea typeface="DM Sans"/>
              <a:cs typeface="DM Sans"/>
              <a:sym typeface="DM Sans"/>
            </a:endParaRPr>
          </a:p>
          <a:p>
            <a:pPr marL="457200" lvl="0" indent="0" algn="l" rtl="0">
              <a:spcBef>
                <a:spcPts val="0"/>
              </a:spcBef>
              <a:spcAft>
                <a:spcPts val="0"/>
              </a:spcAft>
              <a:buNone/>
            </a:pPr>
            <a:r>
              <a:rPr lang="es-419" sz="1350">
                <a:solidFill>
                  <a:schemeClr val="dk1"/>
                </a:solidFill>
                <a:latin typeface="DM Sans"/>
                <a:ea typeface="DM Sans"/>
                <a:cs typeface="DM Sans"/>
                <a:sym typeface="DM Sans"/>
              </a:rPr>
              <a:t>Además, si un producto ya existente intenta agregarse al producto, incrementar el campo quantity de dicho producto.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10"/>
        <p:cNvGrpSpPr/>
        <p:nvPr/>
      </p:nvGrpSpPr>
      <p:grpSpPr>
        <a:xfrm>
          <a:off x="0" y="0"/>
          <a:ext cx="0" cy="0"/>
          <a:chOff x="0" y="0"/>
          <a:chExt cx="0" cy="0"/>
        </a:xfrm>
      </p:grpSpPr>
      <p:grpSp>
        <p:nvGrpSpPr>
          <p:cNvPr id="611" name="Google Shape;611;p93"/>
          <p:cNvGrpSpPr/>
          <p:nvPr/>
        </p:nvGrpSpPr>
        <p:grpSpPr>
          <a:xfrm>
            <a:off x="457356" y="468297"/>
            <a:ext cx="431074" cy="431074"/>
            <a:chOff x="7208351" y="2467173"/>
            <a:chExt cx="738900" cy="738900"/>
          </a:xfrm>
        </p:grpSpPr>
        <p:sp>
          <p:nvSpPr>
            <p:cNvPr id="612" name="Google Shape;612;p93"/>
            <p:cNvSpPr/>
            <p:nvPr/>
          </p:nvSpPr>
          <p:spPr>
            <a:xfrm>
              <a:off x="7208351" y="2467173"/>
              <a:ext cx="738900" cy="738900"/>
            </a:xfrm>
            <a:prstGeom prst="ellipse">
              <a:avLst/>
            </a:prstGeom>
            <a:solidFill>
              <a:srgbClr val="EAF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13" name="Google Shape;613;p93" title="ícono de entrega final"/>
            <p:cNvPicPr preferRelativeResize="0"/>
            <p:nvPr/>
          </p:nvPicPr>
          <p:blipFill>
            <a:blip r:embed="rId3">
              <a:alphaModFix/>
            </a:blip>
            <a:stretch>
              <a:fillRect/>
            </a:stretch>
          </p:blipFill>
          <p:spPr>
            <a:xfrm>
              <a:off x="7352500" y="2611301"/>
              <a:ext cx="450600" cy="450622"/>
            </a:xfrm>
            <a:prstGeom prst="rect">
              <a:avLst/>
            </a:prstGeom>
            <a:noFill/>
            <a:ln>
              <a:noFill/>
            </a:ln>
          </p:spPr>
        </p:pic>
      </p:grpSp>
      <p:sp>
        <p:nvSpPr>
          <p:cNvPr id="614" name="Google Shape;614;p93"/>
          <p:cNvSpPr txBox="1"/>
          <p:nvPr/>
        </p:nvSpPr>
        <p:spPr>
          <a:xfrm>
            <a:off x="501450" y="1081750"/>
            <a:ext cx="7310100" cy="7389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419" sz="4000" b="1">
                <a:solidFill>
                  <a:schemeClr val="dk1"/>
                </a:solidFill>
                <a:latin typeface="DM Sans"/>
                <a:ea typeface="DM Sans"/>
                <a:cs typeface="DM Sans"/>
                <a:sym typeface="DM Sans"/>
              </a:rPr>
              <a:t>Primera entrega</a:t>
            </a:r>
            <a:endParaRPr sz="4000" b="1">
              <a:solidFill>
                <a:schemeClr val="dk1"/>
              </a:solidFill>
              <a:latin typeface="DM Sans"/>
              <a:ea typeface="DM Sans"/>
              <a:cs typeface="DM Sans"/>
              <a:sym typeface="DM Sans"/>
            </a:endParaRPr>
          </a:p>
        </p:txBody>
      </p:sp>
      <p:pic>
        <p:nvPicPr>
          <p:cNvPr id="615" name="Google Shape;615;p93"/>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616" name="Google Shape;616;p93"/>
          <p:cNvSpPr txBox="1"/>
          <p:nvPr/>
        </p:nvSpPr>
        <p:spPr>
          <a:xfrm>
            <a:off x="930550" y="468275"/>
            <a:ext cx="31992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419" sz="1600">
                <a:solidFill>
                  <a:schemeClr val="dk1"/>
                </a:solidFill>
                <a:latin typeface="DM Sans"/>
                <a:ea typeface="DM Sans"/>
                <a:cs typeface="DM Sans"/>
                <a:sym typeface="DM Sans"/>
              </a:rPr>
              <a:t>ENTREGA DEL PROYECTO FINAL</a:t>
            </a:r>
            <a:endParaRPr>
              <a:latin typeface="DM Sans"/>
              <a:ea typeface="DM Sans"/>
              <a:cs typeface="DM Sans"/>
              <a:sym typeface="DM Sans"/>
            </a:endParaRPr>
          </a:p>
        </p:txBody>
      </p:sp>
      <p:sp>
        <p:nvSpPr>
          <p:cNvPr id="617" name="Google Shape;617;p93"/>
          <p:cNvSpPr txBox="1"/>
          <p:nvPr/>
        </p:nvSpPr>
        <p:spPr>
          <a:xfrm>
            <a:off x="4527575" y="1908175"/>
            <a:ext cx="3834600" cy="392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350" b="1">
              <a:latin typeface="DM Sans"/>
              <a:ea typeface="DM Sans"/>
              <a:cs typeface="DM Sans"/>
              <a:sym typeface="DM Sans"/>
            </a:endParaRPr>
          </a:p>
        </p:txBody>
      </p:sp>
      <p:sp>
        <p:nvSpPr>
          <p:cNvPr id="618" name="Google Shape;618;p93"/>
          <p:cNvSpPr txBox="1"/>
          <p:nvPr/>
        </p:nvSpPr>
        <p:spPr>
          <a:xfrm>
            <a:off x="457350" y="1908175"/>
            <a:ext cx="3834600" cy="2016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s-419" sz="1350">
                <a:solidFill>
                  <a:schemeClr val="dk1"/>
                </a:solidFill>
                <a:latin typeface="DM Sans"/>
                <a:ea typeface="DM Sans"/>
                <a:cs typeface="DM Sans"/>
                <a:sym typeface="DM Sans"/>
              </a:rPr>
              <a:t>La persistencia de la información se implementará utilizando el file system, donde los archivos: productos,json y carrito.json respaldarán la información.</a:t>
            </a:r>
            <a:endParaRPr sz="1350">
              <a:solidFill>
                <a:schemeClr val="dk1"/>
              </a:solidFill>
              <a:latin typeface="DM Sans"/>
              <a:ea typeface="DM Sans"/>
              <a:cs typeface="DM Sans"/>
              <a:sym typeface="DM Sans"/>
            </a:endParaRPr>
          </a:p>
          <a:p>
            <a:pPr marL="0" lvl="0" indent="0" algn="l" rtl="0">
              <a:spcBef>
                <a:spcPts val="0"/>
              </a:spcBef>
              <a:spcAft>
                <a:spcPts val="0"/>
              </a:spcAft>
              <a:buNone/>
            </a:pPr>
            <a:r>
              <a:rPr lang="es-419" sz="1350">
                <a:solidFill>
                  <a:schemeClr val="dk1"/>
                </a:solidFill>
                <a:latin typeface="DM Sans"/>
                <a:ea typeface="DM Sans"/>
                <a:cs typeface="DM Sans"/>
                <a:sym typeface="DM Sans"/>
              </a:rPr>
              <a:t>No es necesario realizar ninguna implementación visual, todo el flujo se puede realizar por Postman o por el cliente de tu preferencia.</a:t>
            </a:r>
            <a:endParaRPr sz="1350">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endParaRPr sz="1100">
              <a:solidFill>
                <a:schemeClr val="dk1"/>
              </a:solidFill>
              <a:latin typeface="DM Sans"/>
              <a:ea typeface="DM Sans"/>
              <a:cs typeface="DM Sans"/>
              <a:sym typeface="DM Sans"/>
            </a:endParaRPr>
          </a:p>
        </p:txBody>
      </p:sp>
      <p:sp>
        <p:nvSpPr>
          <p:cNvPr id="619" name="Google Shape;619;p93"/>
          <p:cNvSpPr/>
          <p:nvPr/>
        </p:nvSpPr>
        <p:spPr>
          <a:xfrm>
            <a:off x="636450" y="838675"/>
            <a:ext cx="8036700" cy="60600"/>
          </a:xfrm>
          <a:prstGeom prst="rect">
            <a:avLst/>
          </a:prstGeom>
          <a:solidFill>
            <a:srgbClr val="EAF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93"/>
          <p:cNvSpPr txBox="1"/>
          <p:nvPr/>
        </p:nvSpPr>
        <p:spPr>
          <a:xfrm>
            <a:off x="4527575" y="1908175"/>
            <a:ext cx="3834600" cy="1866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419" sz="1350" b="1">
                <a:latin typeface="DM Sans"/>
                <a:ea typeface="DM Sans"/>
                <a:cs typeface="DM Sans"/>
                <a:sym typeface="DM Sans"/>
              </a:rPr>
              <a:t>Formato</a:t>
            </a:r>
            <a:endParaRPr sz="1350" b="1">
              <a:latin typeface="DM Sans"/>
              <a:ea typeface="DM Sans"/>
              <a:cs typeface="DM Sans"/>
              <a:sym typeface="DM Sans"/>
            </a:endParaRPr>
          </a:p>
          <a:p>
            <a:pPr marL="0" lvl="0" indent="0" algn="l" rtl="0">
              <a:lnSpc>
                <a:spcPct val="30000"/>
              </a:lnSpc>
              <a:spcBef>
                <a:spcPts val="0"/>
              </a:spcBef>
              <a:spcAft>
                <a:spcPts val="0"/>
              </a:spcAft>
              <a:buNone/>
            </a:pPr>
            <a:endParaRPr sz="1350" b="1">
              <a:latin typeface="DM Sans"/>
              <a:ea typeface="DM Sans"/>
              <a:cs typeface="DM Sans"/>
              <a:sym typeface="DM Sans"/>
            </a:endParaRPr>
          </a:p>
          <a:p>
            <a:pPr marL="457200" lvl="0" indent="-314325" algn="l" rtl="0">
              <a:lnSpc>
                <a:spcPct val="100000"/>
              </a:lnSpc>
              <a:spcBef>
                <a:spcPts val="0"/>
              </a:spcBef>
              <a:spcAft>
                <a:spcPts val="0"/>
              </a:spcAft>
              <a:buClr>
                <a:schemeClr val="accent4"/>
              </a:buClr>
              <a:buSzPts val="1350"/>
              <a:buFont typeface="DM Sans"/>
              <a:buChar char="✓"/>
            </a:pPr>
            <a:r>
              <a:rPr lang="es-419" sz="1350">
                <a:solidFill>
                  <a:schemeClr val="dk1"/>
                </a:solidFill>
                <a:latin typeface="DM Sans"/>
                <a:ea typeface="DM Sans"/>
                <a:cs typeface="DM Sans"/>
                <a:sym typeface="DM Sans"/>
              </a:rPr>
              <a:t>Link al repositorio de Github con el proyecto completo, sin la carpeta de Node_modules.</a:t>
            </a:r>
            <a:endParaRPr sz="1350">
              <a:solidFill>
                <a:schemeClr val="dk1"/>
              </a:solidFill>
              <a:latin typeface="DM Sans"/>
              <a:ea typeface="DM Sans"/>
              <a:cs typeface="DM Sans"/>
              <a:sym typeface="DM Sans"/>
            </a:endParaRPr>
          </a:p>
          <a:p>
            <a:pPr marL="0" lvl="0" indent="0" algn="l" rtl="0">
              <a:lnSpc>
                <a:spcPct val="100000"/>
              </a:lnSpc>
              <a:spcBef>
                <a:spcPts val="800"/>
              </a:spcBef>
              <a:spcAft>
                <a:spcPts val="0"/>
              </a:spcAft>
              <a:buNone/>
            </a:pPr>
            <a:endParaRPr sz="1350">
              <a:latin typeface="DM Sans"/>
              <a:ea typeface="DM Sans"/>
              <a:cs typeface="DM Sans"/>
              <a:sym typeface="DM Sans"/>
            </a:endParaRPr>
          </a:p>
          <a:p>
            <a:pPr marL="0" lvl="0" indent="0" algn="l" rtl="0">
              <a:lnSpc>
                <a:spcPct val="100000"/>
              </a:lnSpc>
              <a:spcBef>
                <a:spcPts val="0"/>
              </a:spcBef>
              <a:spcAft>
                <a:spcPts val="0"/>
              </a:spcAft>
              <a:buNone/>
            </a:pPr>
            <a:r>
              <a:rPr lang="es-419" sz="1350" b="1">
                <a:latin typeface="DM Sans"/>
                <a:ea typeface="DM Sans"/>
                <a:cs typeface="DM Sans"/>
                <a:sym typeface="DM Sans"/>
              </a:rPr>
              <a:t>Sugerencias</a:t>
            </a:r>
            <a:endParaRPr sz="1350" b="1">
              <a:latin typeface="DM Sans"/>
              <a:ea typeface="DM Sans"/>
              <a:cs typeface="DM Sans"/>
              <a:sym typeface="DM Sans"/>
            </a:endParaRPr>
          </a:p>
          <a:p>
            <a:pPr marL="0" lvl="0" indent="0" algn="l" rtl="0">
              <a:lnSpc>
                <a:spcPct val="30000"/>
              </a:lnSpc>
              <a:spcBef>
                <a:spcPts val="0"/>
              </a:spcBef>
              <a:spcAft>
                <a:spcPts val="0"/>
              </a:spcAft>
              <a:buNone/>
            </a:pPr>
            <a:endParaRPr sz="1350" b="1">
              <a:latin typeface="DM Sans"/>
              <a:ea typeface="DM Sans"/>
              <a:cs typeface="DM Sans"/>
              <a:sym typeface="DM Sans"/>
            </a:endParaRPr>
          </a:p>
          <a:p>
            <a:pPr marL="457200" lvl="0" indent="-314325" algn="l" rtl="0">
              <a:lnSpc>
                <a:spcPct val="100000"/>
              </a:lnSpc>
              <a:spcBef>
                <a:spcPts val="0"/>
              </a:spcBef>
              <a:spcAft>
                <a:spcPts val="0"/>
              </a:spcAft>
              <a:buClr>
                <a:schemeClr val="accent4"/>
              </a:buClr>
              <a:buSzPts val="1350"/>
              <a:buFont typeface="DM Sans"/>
              <a:buChar char="✓"/>
            </a:pPr>
            <a:r>
              <a:rPr lang="es-419" sz="1350" u="sng">
                <a:solidFill>
                  <a:schemeClr val="dk1"/>
                </a:solidFill>
                <a:latin typeface="DM Sans"/>
                <a:ea typeface="DM Sans"/>
                <a:cs typeface="DM Sans"/>
                <a:sym typeface="DM Sans"/>
              </a:rPr>
              <a:t>Link al video donde se explica.</a:t>
            </a:r>
            <a:endParaRPr sz="1350" u="sng">
              <a:solidFill>
                <a:schemeClr val="dk1"/>
              </a:solidFill>
              <a:latin typeface="DM Sans"/>
              <a:ea typeface="DM Sans"/>
              <a:cs typeface="DM Sans"/>
              <a:sym typeface="DM Sans"/>
            </a:endParaRPr>
          </a:p>
        </p:txBody>
      </p:sp>
    </p:spTree>
  </p:cSld>
  <p:clrMapOvr>
    <a:masterClrMapping/>
  </p:clrMapOvr>
</p:sld>
</file>

<file path=ppt/theme/theme1.xml><?xml version="1.0" encoding="utf-8"?>
<a:theme xmlns:a="http://schemas.openxmlformats.org/drawingml/2006/main" name="Coder">
  <a:themeElements>
    <a:clrScheme name="Simple Light">
      <a:dk1>
        <a:srgbClr val="000000"/>
      </a:dk1>
      <a:lt1>
        <a:srgbClr val="FFFFFF"/>
      </a:lt1>
      <a:dk2>
        <a:srgbClr val="595959"/>
      </a:dk2>
      <a:lt2>
        <a:srgbClr val="EEEEEE"/>
      </a:lt2>
      <a:accent1>
        <a:srgbClr val="9DF4E2"/>
      </a:accent1>
      <a:accent2>
        <a:srgbClr val="212121"/>
      </a:accent2>
      <a:accent3>
        <a:srgbClr val="78909C"/>
      </a:accent3>
      <a:accent4>
        <a:srgbClr val="EA90FF"/>
      </a:accent4>
      <a:accent5>
        <a:srgbClr val="83AEFB"/>
      </a:accent5>
      <a:accent6>
        <a:srgbClr val="EAFF6A"/>
      </a:accent6>
      <a:hlink>
        <a:srgbClr val="83AEF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588</Words>
  <Application>Microsoft Office PowerPoint</Application>
  <PresentationFormat>Presentación en pantalla (16:9)</PresentationFormat>
  <Paragraphs>55</Paragraphs>
  <Slides>7</Slides>
  <Notes>7</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7</vt:i4>
      </vt:variant>
    </vt:vector>
  </HeadingPairs>
  <TitlesOfParts>
    <vt:vector size="11" baseType="lpstr">
      <vt:lpstr>Helvetica Neue Light</vt:lpstr>
      <vt:lpstr>Arial</vt:lpstr>
      <vt:lpstr>DM Sans</vt:lpstr>
      <vt:lpstr>Coder</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CHALL</dc:creator>
  <cp:lastModifiedBy>Carlos Hall</cp:lastModifiedBy>
  <cp:revision>1</cp:revision>
  <dcterms:modified xsi:type="dcterms:W3CDTF">2023-04-24T23:13:41Z</dcterms:modified>
</cp:coreProperties>
</file>